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5" r:id="rId1"/>
  </p:sldMasterIdLst>
  <p:notesMasterIdLst>
    <p:notesMasterId r:id="rId73"/>
  </p:notesMasterIdLst>
  <p:sldIdLst>
    <p:sldId id="256" r:id="rId2"/>
    <p:sldId id="1852" r:id="rId3"/>
    <p:sldId id="1853" r:id="rId4"/>
    <p:sldId id="2092" r:id="rId5"/>
    <p:sldId id="290" r:id="rId6"/>
    <p:sldId id="291" r:id="rId7"/>
    <p:sldId id="1854" r:id="rId8"/>
    <p:sldId id="1855" r:id="rId9"/>
    <p:sldId id="1856" r:id="rId10"/>
    <p:sldId id="1857" r:id="rId11"/>
    <p:sldId id="1858" r:id="rId12"/>
    <p:sldId id="1859" r:id="rId13"/>
    <p:sldId id="1860" r:id="rId14"/>
    <p:sldId id="1861" r:id="rId15"/>
    <p:sldId id="1862" r:id="rId16"/>
    <p:sldId id="1863" r:id="rId17"/>
    <p:sldId id="1864" r:id="rId18"/>
    <p:sldId id="1865" r:id="rId19"/>
    <p:sldId id="1866" r:id="rId20"/>
    <p:sldId id="1867" r:id="rId21"/>
    <p:sldId id="1868" r:id="rId22"/>
    <p:sldId id="1869" r:id="rId23"/>
    <p:sldId id="1870" r:id="rId24"/>
    <p:sldId id="1871" r:id="rId25"/>
    <p:sldId id="1872" r:id="rId26"/>
    <p:sldId id="1873" r:id="rId27"/>
    <p:sldId id="1874" r:id="rId28"/>
    <p:sldId id="1876" r:id="rId29"/>
    <p:sldId id="1877" r:id="rId30"/>
    <p:sldId id="1878" r:id="rId31"/>
    <p:sldId id="1879" r:id="rId32"/>
    <p:sldId id="1880" r:id="rId33"/>
    <p:sldId id="1881" r:id="rId34"/>
    <p:sldId id="1882" r:id="rId35"/>
    <p:sldId id="1883" r:id="rId36"/>
    <p:sldId id="312" r:id="rId37"/>
    <p:sldId id="313" r:id="rId38"/>
    <p:sldId id="2093" r:id="rId39"/>
    <p:sldId id="277" r:id="rId40"/>
    <p:sldId id="282" r:id="rId41"/>
    <p:sldId id="294" r:id="rId42"/>
    <p:sldId id="284" r:id="rId43"/>
    <p:sldId id="287" r:id="rId44"/>
    <p:sldId id="292" r:id="rId45"/>
    <p:sldId id="295" r:id="rId46"/>
    <p:sldId id="299" r:id="rId47"/>
    <p:sldId id="300" r:id="rId48"/>
    <p:sldId id="298" r:id="rId49"/>
    <p:sldId id="418" r:id="rId50"/>
    <p:sldId id="419" r:id="rId51"/>
    <p:sldId id="420" r:id="rId52"/>
    <p:sldId id="422" r:id="rId53"/>
    <p:sldId id="423" r:id="rId54"/>
    <p:sldId id="424" r:id="rId55"/>
    <p:sldId id="425" r:id="rId56"/>
    <p:sldId id="426" r:id="rId57"/>
    <p:sldId id="427" r:id="rId58"/>
    <p:sldId id="459" r:id="rId59"/>
    <p:sldId id="462" r:id="rId60"/>
    <p:sldId id="463" r:id="rId61"/>
    <p:sldId id="455" r:id="rId62"/>
    <p:sldId id="464" r:id="rId63"/>
    <p:sldId id="429" r:id="rId64"/>
    <p:sldId id="403" r:id="rId65"/>
    <p:sldId id="382" r:id="rId66"/>
    <p:sldId id="412" r:id="rId67"/>
    <p:sldId id="416" r:id="rId68"/>
    <p:sldId id="405" r:id="rId69"/>
    <p:sldId id="456" r:id="rId70"/>
    <p:sldId id="457" r:id="rId71"/>
    <p:sldId id="458" r:id="rId72"/>
  </p:sldIdLst>
  <p:sldSz cx="9144000" cy="5715000" type="screen16x1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BDBDB"/>
    <a:srgbClr val="002F6C"/>
    <a:srgbClr val="FFC000"/>
    <a:srgbClr val="2F468A"/>
    <a:srgbClr val="3C58AD"/>
    <a:srgbClr val="D5570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3206" autoAdjust="0"/>
    <p:restoredTop sz="95309"/>
  </p:normalViewPr>
  <p:slideViewPr>
    <p:cSldViewPr snapToGrid="0">
      <p:cViewPr varScale="1">
        <p:scale>
          <a:sx n="144" d="100"/>
          <a:sy n="144" d="100"/>
        </p:scale>
        <p:origin x="192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e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image" Target="../media/image29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A9829A-C801-414B-9062-70F3EA61D97A}" type="datetimeFigureOut">
              <a:rPr lang="en-US" smtClean="0"/>
              <a:t>2/16/20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CA99D1-313B-447B-B1F7-051EC4AE5B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877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Certificate_authority" TargetMode="External"/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://en.wikipedia.org/wiki/DigiNotar#cite_note-gc1-1" TargetMode="External"/><Relationship Id="rId5" Type="http://schemas.openxmlformats.org/officeDocument/2006/relationships/hyperlink" Target="http://en.wikipedia.org/wiki/DigiNotar#cite_note-vasco-acquisition-0" TargetMode="External"/><Relationship Id="rId4" Type="http://schemas.openxmlformats.org/officeDocument/2006/relationships/hyperlink" Target="http://en.wikipedia.org/wiki/VASCO_Data_Security_International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CA99D1-313B-447B-B1F7-051EC4AE5B8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7901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7"/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5438775" y="6948488"/>
            <a:ext cx="4160838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D44AC5EC-61CA-44A9-ADF7-8EE9F9AEAC08}" type="slidenum">
              <a:rPr lang="en-US" altLang="en-US"/>
              <a:pPr eaLnBrk="1" hangingPunct="1"/>
              <a:t>11</a:t>
            </a:fld>
            <a:endParaRPr lang="en-US" altLang="en-US"/>
          </a:p>
        </p:txBody>
      </p:sp>
      <p:sp>
        <p:nvSpPr>
          <p:cNvPr id="3584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2606675" y="549275"/>
            <a:ext cx="4387850" cy="2743200"/>
          </a:xfrm>
          <a:solidFill>
            <a:srgbClr val="FFFFFF"/>
          </a:solidFill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60438" y="3475038"/>
            <a:ext cx="7680325" cy="3290887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45358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3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ko-KR" altLang="en-US">
              <a:ea typeface="굴림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196575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ko-KR" altLang="en-US">
              <a:ea typeface="굴림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79995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7"/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5438775" y="6948488"/>
            <a:ext cx="4160838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584C0F99-46AB-4A75-8E12-1099C0EA776A}" type="slidenum">
              <a:rPr lang="en-US" altLang="en-US"/>
              <a:pPr eaLnBrk="1" hangingPunct="1"/>
              <a:t>15</a:t>
            </a:fld>
            <a:endParaRPr lang="en-US" altLang="en-US"/>
          </a:p>
        </p:txBody>
      </p:sp>
      <p:sp>
        <p:nvSpPr>
          <p:cNvPr id="38914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2606675" y="549275"/>
            <a:ext cx="4387850" cy="2743200"/>
          </a:xfrm>
          <a:solidFill>
            <a:srgbClr val="FFFFFF"/>
          </a:solidFill>
          <a:ln/>
        </p:spPr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60438" y="3475038"/>
            <a:ext cx="7680325" cy="3290887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91700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Rectangle 7"/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5438775" y="6948488"/>
            <a:ext cx="4160838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E643D244-262A-48AE-A2AD-B526F1D650AC}" type="slidenum">
              <a:rPr lang="en-US" altLang="en-US"/>
              <a:pPr eaLnBrk="1" hangingPunct="1"/>
              <a:t>16</a:t>
            </a:fld>
            <a:endParaRPr lang="en-US" altLang="en-US"/>
          </a:p>
        </p:txBody>
      </p:sp>
      <p:sp>
        <p:nvSpPr>
          <p:cNvPr id="40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609850" y="549275"/>
            <a:ext cx="4386263" cy="2743200"/>
          </a:xfrm>
          <a:solidFill>
            <a:srgbClr val="FFFFFF"/>
          </a:solidFill>
          <a:ln/>
        </p:spPr>
      </p:sp>
      <p:sp>
        <p:nvSpPr>
          <p:cNvPr id="409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79525" y="3473450"/>
            <a:ext cx="7042150" cy="3292475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95235" tIns="47617" rIns="95235" bIns="47617"/>
          <a:lstStyle/>
          <a:p>
            <a:endParaRPr lang="en-US" altLang="en-US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13234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7"/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5438775" y="6948488"/>
            <a:ext cx="4160838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1CB68B82-ECB8-40B8-A7E9-98F4317A887B}" type="slidenum">
              <a:rPr lang="en-US" altLang="en-US"/>
              <a:pPr eaLnBrk="1" hangingPunct="1"/>
              <a:t>17</a:t>
            </a:fld>
            <a:endParaRPr lang="en-US" altLang="en-US"/>
          </a:p>
        </p:txBody>
      </p:sp>
      <p:sp>
        <p:nvSpPr>
          <p:cNvPr id="43010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2606675" y="549275"/>
            <a:ext cx="4387850" cy="2743200"/>
          </a:xfrm>
          <a:solidFill>
            <a:srgbClr val="FFFFFF"/>
          </a:solidFill>
          <a:ln/>
        </p:spPr>
      </p:sp>
      <p:sp>
        <p:nvSpPr>
          <p:cNvPr id="430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60438" y="3475038"/>
            <a:ext cx="7680325" cy="3290887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16297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1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ko-KR" altLang="en-US">
              <a:ea typeface="굴림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834349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1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ko-KR" altLang="en-US">
              <a:ea typeface="굴림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159718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ko-KR" altLang="en-US">
              <a:ea typeface="굴림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81891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7"/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5438775" y="6948488"/>
            <a:ext cx="4160838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C57B6D22-95AC-4AA2-A7C6-A5047A050B1E}" type="slidenum">
              <a:rPr lang="en-US" altLang="en-US"/>
              <a:pPr eaLnBrk="1" hangingPunct="1"/>
              <a:t>21</a:t>
            </a:fld>
            <a:endParaRPr lang="en-US" altLang="en-US"/>
          </a:p>
        </p:txBody>
      </p:sp>
      <p:sp>
        <p:nvSpPr>
          <p:cNvPr id="45058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2606675" y="549275"/>
            <a:ext cx="4387850" cy="2743200"/>
          </a:xfrm>
          <a:solidFill>
            <a:srgbClr val="FFFFFF"/>
          </a:solidFill>
          <a:ln/>
        </p:spPr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60438" y="3475038"/>
            <a:ext cx="7680325" cy="3290887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98711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>
              <a:latin typeface="Comic Sans MS" panose="030F0702030302020204" pitchFamily="66" charset="0"/>
              <a:ea typeface="굴림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2134541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Rectangle 7"/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5438775" y="6948488"/>
            <a:ext cx="4160838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8249F49C-8DE0-4578-BA55-A95161281DFF}" type="slidenum">
              <a:rPr lang="en-US" altLang="en-US"/>
              <a:pPr eaLnBrk="1" hangingPunct="1"/>
              <a:t>22</a:t>
            </a:fld>
            <a:endParaRPr lang="en-US" altLang="en-US"/>
          </a:p>
        </p:txBody>
      </p:sp>
      <p:sp>
        <p:nvSpPr>
          <p:cNvPr id="47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609850" y="549275"/>
            <a:ext cx="4386263" cy="2743200"/>
          </a:xfrm>
          <a:solidFill>
            <a:srgbClr val="FFFFFF"/>
          </a:solidFill>
          <a:ln/>
        </p:spPr>
      </p:sp>
      <p:sp>
        <p:nvSpPr>
          <p:cNvPr id="471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79525" y="3473450"/>
            <a:ext cx="7042150" cy="3292475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95235" tIns="47617" rIns="95235" bIns="47617"/>
          <a:lstStyle/>
          <a:p>
            <a:endParaRPr lang="en-US" altLang="en-US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39482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ko-KR" altLang="en-US">
              <a:ea typeface="굴림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4034348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Rectangle 7"/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5438775" y="6948488"/>
            <a:ext cx="4160838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217B6F8A-55BF-4395-A8EE-D66226F57700}" type="slidenum">
              <a:rPr lang="en-US" altLang="en-US"/>
              <a:pPr eaLnBrk="1" hangingPunct="1"/>
              <a:t>24</a:t>
            </a:fld>
            <a:endParaRPr lang="en-US" altLang="en-US"/>
          </a:p>
        </p:txBody>
      </p:sp>
      <p:sp>
        <p:nvSpPr>
          <p:cNvPr id="491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609850" y="549275"/>
            <a:ext cx="4386263" cy="2743200"/>
          </a:xfrm>
          <a:solidFill>
            <a:srgbClr val="FFFFFF"/>
          </a:solidFill>
          <a:ln/>
        </p:spPr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79525" y="3473450"/>
            <a:ext cx="7042150" cy="3292475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95235" tIns="47617" rIns="95235" bIns="47617"/>
          <a:lstStyle/>
          <a:p>
            <a:endParaRPr lang="en-US" altLang="en-US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463708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Rectangle 7"/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5438775" y="6948488"/>
            <a:ext cx="4160838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A2DB9D40-10E7-4054-A75C-4EA0D290729F}" type="slidenum">
              <a:rPr lang="en-US" altLang="en-US"/>
              <a:pPr eaLnBrk="1" hangingPunct="1"/>
              <a:t>25</a:t>
            </a:fld>
            <a:endParaRPr lang="en-US" altLang="en-US"/>
          </a:p>
        </p:txBody>
      </p:sp>
      <p:sp>
        <p:nvSpPr>
          <p:cNvPr id="51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609850" y="549275"/>
            <a:ext cx="4386263" cy="2743200"/>
          </a:xfrm>
          <a:solidFill>
            <a:srgbClr val="FFFFFF"/>
          </a:solidFill>
          <a:ln/>
        </p:spPr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79525" y="3473450"/>
            <a:ext cx="7042150" cy="3292475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95235" tIns="47617" rIns="95235" bIns="47617"/>
          <a:lstStyle/>
          <a:p>
            <a:r>
              <a:rPr lang="en-US" altLang="en-US">
                <a:latin typeface="Comic Sans MS" panose="030F0702030302020204" pitchFamily="66" charset="0"/>
              </a:rPr>
              <a:t>Shor</a:t>
            </a:r>
            <a:r>
              <a:rPr lang="ja-JP" altLang="en-US">
                <a:latin typeface="Comic Sans MS" panose="030F0702030302020204" pitchFamily="66" charset="0"/>
              </a:rPr>
              <a:t>’</a:t>
            </a:r>
            <a:r>
              <a:rPr lang="en-US" altLang="ja-JP">
                <a:latin typeface="Comic Sans MS" panose="030F0702030302020204" pitchFamily="66" charset="0"/>
              </a:rPr>
              <a:t>s algorithm is polynomial in log N</a:t>
            </a:r>
            <a:endParaRPr lang="en-US" altLang="en-US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654367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Rectangle 7"/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5438775" y="6948488"/>
            <a:ext cx="4160838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CA657C6-D4E5-449B-A0BB-267007232C46}" type="slidenum">
              <a:rPr lang="en-US" altLang="en-US"/>
              <a:pPr eaLnBrk="1" hangingPunct="1"/>
              <a:t>26</a:t>
            </a:fld>
            <a:endParaRPr lang="en-US" altLang="en-US"/>
          </a:p>
        </p:txBody>
      </p:sp>
      <p:sp>
        <p:nvSpPr>
          <p:cNvPr id="53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609850" y="549275"/>
            <a:ext cx="4386263" cy="2743200"/>
          </a:xfrm>
          <a:solidFill>
            <a:srgbClr val="FFFFFF"/>
          </a:solidFill>
          <a:ln/>
        </p:spPr>
      </p:sp>
      <p:sp>
        <p:nvSpPr>
          <p:cNvPr id="532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79525" y="3473450"/>
            <a:ext cx="7042150" cy="3292475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95235" tIns="47617" rIns="95235" bIns="47617"/>
          <a:lstStyle/>
          <a:p>
            <a:endParaRPr lang="en-US" altLang="en-US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9980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Rectangle 7"/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5438775" y="6948488"/>
            <a:ext cx="4160838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DF8529D1-F497-40A0-86E4-3EE10CE36E20}" type="slidenum">
              <a:rPr lang="en-US" altLang="en-US"/>
              <a:pPr eaLnBrk="1" hangingPunct="1"/>
              <a:t>27</a:t>
            </a:fld>
            <a:endParaRPr lang="en-US" altLang="en-US"/>
          </a:p>
        </p:txBody>
      </p:sp>
      <p:sp>
        <p:nvSpPr>
          <p:cNvPr id="624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609850" y="549275"/>
            <a:ext cx="4386263" cy="2743200"/>
          </a:xfrm>
          <a:solidFill>
            <a:srgbClr val="FFFFFF"/>
          </a:solidFill>
          <a:ln/>
        </p:spPr>
      </p:sp>
      <p:sp>
        <p:nvSpPr>
          <p:cNvPr id="624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79525" y="3473450"/>
            <a:ext cx="7042150" cy="3292475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95235" tIns="47617" rIns="95235" bIns="47617"/>
          <a:lstStyle/>
          <a:p>
            <a:endParaRPr lang="en-US" altLang="en-US">
              <a:latin typeface="Comic Sans MS" panose="030F0702030302020204" pitchFamily="66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759582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Rectangle 7"/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5438775" y="6948488"/>
            <a:ext cx="4160838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251E062E-FCE4-48EE-9ABB-D606DCE0BF3E}" type="slidenum">
              <a:rPr lang="en-US" altLang="en-US"/>
              <a:pPr eaLnBrk="1" hangingPunct="1"/>
              <a:t>29</a:t>
            </a:fld>
            <a:endParaRPr lang="en-US" altLang="en-US"/>
          </a:p>
        </p:txBody>
      </p:sp>
      <p:sp>
        <p:nvSpPr>
          <p:cNvPr id="675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609850" y="549275"/>
            <a:ext cx="4386263" cy="2743200"/>
          </a:xfrm>
          <a:solidFill>
            <a:srgbClr val="FFFFFF"/>
          </a:solidFill>
          <a:ln/>
        </p:spPr>
      </p:sp>
      <p:sp>
        <p:nvSpPr>
          <p:cNvPr id="675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79525" y="3473450"/>
            <a:ext cx="7042150" cy="3292475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95235" tIns="47617" rIns="95235" bIns="47617"/>
          <a:lstStyle/>
          <a:p>
            <a:endParaRPr lang="en-US" altLang="en-US">
              <a:latin typeface="Comic Sans MS" panose="030F0702030302020204" pitchFamily="66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38207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Rectangle 7"/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5438775" y="6948488"/>
            <a:ext cx="4160838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C5B6A68F-6304-4455-A19B-9DAAA45C898F}" type="slidenum">
              <a:rPr lang="en-US" altLang="en-US"/>
              <a:pPr eaLnBrk="1" hangingPunct="1"/>
              <a:t>31</a:t>
            </a:fld>
            <a:endParaRPr lang="en-US" altLang="en-US"/>
          </a:p>
        </p:txBody>
      </p:sp>
      <p:sp>
        <p:nvSpPr>
          <p:cNvPr id="70658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2606675" y="549275"/>
            <a:ext cx="4387850" cy="2743200"/>
          </a:xfrm>
          <a:solidFill>
            <a:srgbClr val="FFFFFF"/>
          </a:solidFill>
          <a:ln/>
        </p:spPr>
      </p:sp>
      <p:sp>
        <p:nvSpPr>
          <p:cNvPr id="706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60438" y="3475038"/>
            <a:ext cx="7680325" cy="3290887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>
              <a:latin typeface="Comic Sans MS" panose="030F0702030302020204" pitchFamily="66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9870017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Rectangle 7"/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5438775" y="6948488"/>
            <a:ext cx="4160838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D8D130E2-C0BD-4046-A4FF-3F06E0B4D12B}" type="slidenum">
              <a:rPr lang="en-US" altLang="en-US"/>
              <a:pPr eaLnBrk="1" hangingPunct="1"/>
              <a:t>32</a:t>
            </a:fld>
            <a:endParaRPr lang="en-US" altLang="en-US"/>
          </a:p>
        </p:txBody>
      </p:sp>
      <p:sp>
        <p:nvSpPr>
          <p:cNvPr id="72706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2606675" y="549275"/>
            <a:ext cx="4387850" cy="2743200"/>
          </a:xfrm>
          <a:solidFill>
            <a:srgbClr val="FFFFFF"/>
          </a:solidFill>
          <a:ln/>
        </p:spPr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60438" y="3475038"/>
            <a:ext cx="7680325" cy="3290887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>
              <a:latin typeface="Comic Sans MS" panose="030F0702030302020204" pitchFamily="66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0947430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Rectangle 7"/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5438775" y="6948488"/>
            <a:ext cx="4160838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B65D93EE-A462-4EA3-BE04-6406EC552B96}" type="slidenum">
              <a:rPr lang="en-US" altLang="en-US"/>
              <a:pPr eaLnBrk="1" hangingPunct="1"/>
              <a:t>33</a:t>
            </a:fld>
            <a:endParaRPr lang="en-US" altLang="en-US"/>
          </a:p>
        </p:txBody>
      </p:sp>
      <p:sp>
        <p:nvSpPr>
          <p:cNvPr id="74754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2606675" y="549275"/>
            <a:ext cx="4387850" cy="2743200"/>
          </a:xfrm>
          <a:solidFill>
            <a:srgbClr val="FFFFFF"/>
          </a:solidFill>
          <a:ln/>
        </p:spPr>
      </p:sp>
      <p:sp>
        <p:nvSpPr>
          <p:cNvPr id="747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60438" y="3475038"/>
            <a:ext cx="7680325" cy="3290887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r>
              <a:rPr lang="en-US" altLang="en-US" b="1">
                <a:latin typeface="Comic Sans MS" panose="030F0702030302020204" pitchFamily="66" charset="0"/>
                <a:ea typeface="ＭＳ Ｐゴシック" panose="020B0600070205080204" pitchFamily="34" charset="-128"/>
              </a:rPr>
              <a:t>Wikipedia: DigiNotar</a:t>
            </a:r>
            <a:r>
              <a:rPr lang="en-US" altLang="en-US">
                <a:latin typeface="Comic Sans MS" panose="030F0702030302020204" pitchFamily="66" charset="0"/>
                <a:ea typeface="ＭＳ Ｐゴシック" panose="020B0600070205080204" pitchFamily="34" charset="-128"/>
              </a:rPr>
              <a:t> was a Dutch </a:t>
            </a:r>
            <a:r>
              <a:rPr lang="en-US" altLang="en-US">
                <a:latin typeface="Comic Sans MS" panose="030F0702030302020204" pitchFamily="66" charset="0"/>
                <a:ea typeface="ＭＳ Ｐゴシック" panose="020B0600070205080204" pitchFamily="34" charset="-128"/>
                <a:hlinkClick r:id="rId3" tooltip="Certificate authority"/>
              </a:rPr>
              <a:t>certificate authority</a:t>
            </a:r>
            <a:r>
              <a:rPr lang="en-US" altLang="en-US">
                <a:latin typeface="Comic Sans MS" panose="030F0702030302020204" pitchFamily="66" charset="0"/>
                <a:ea typeface="ＭＳ Ｐゴシック" panose="020B0600070205080204" pitchFamily="34" charset="-128"/>
              </a:rPr>
              <a:t> owned by </a:t>
            </a:r>
            <a:r>
              <a:rPr lang="en-US" altLang="en-US">
                <a:latin typeface="Comic Sans MS" panose="030F0702030302020204" pitchFamily="66" charset="0"/>
                <a:ea typeface="ＭＳ Ｐゴシック" panose="020B0600070205080204" pitchFamily="34" charset="-128"/>
                <a:hlinkClick r:id="rId4" tooltip="VASCO Data Security International"/>
              </a:rPr>
              <a:t>VASCO Data Security International</a:t>
            </a:r>
            <a:r>
              <a:rPr lang="en-US" altLang="en-US">
                <a:latin typeface="Comic Sans MS" panose="030F0702030302020204" pitchFamily="66" charset="0"/>
                <a:ea typeface="ＭＳ Ｐゴシック" panose="020B0600070205080204" pitchFamily="34" charset="-128"/>
              </a:rPr>
              <a:t>.</a:t>
            </a:r>
            <a:r>
              <a:rPr lang="en-US" altLang="en-US" baseline="30000">
                <a:latin typeface="Comic Sans MS" panose="030F0702030302020204" pitchFamily="66" charset="0"/>
                <a:ea typeface="ＭＳ Ｐゴシック" panose="020B0600070205080204" pitchFamily="34" charset="-128"/>
                <a:hlinkClick r:id="rId5"/>
              </a:rPr>
              <a:t>[1]</a:t>
            </a:r>
            <a:r>
              <a:rPr lang="en-US" altLang="en-US">
                <a:latin typeface="Comic Sans MS" panose="030F0702030302020204" pitchFamily="66" charset="0"/>
                <a:ea typeface="ＭＳ Ｐゴシック" panose="020B0600070205080204" pitchFamily="34" charset="-128"/>
              </a:rPr>
              <a:t> On September 3, 2011, after it had become clear that a security breach had resulted in the fraudulent issuing of certificates, the Dutch government took over operational management of DigiNotar's systems.</a:t>
            </a:r>
            <a:r>
              <a:rPr lang="en-US" altLang="en-US" baseline="30000">
                <a:latin typeface="Comic Sans MS" panose="030F0702030302020204" pitchFamily="66" charset="0"/>
                <a:ea typeface="ＭＳ Ｐゴシック" panose="020B0600070205080204" pitchFamily="34" charset="-128"/>
                <a:hlinkClick r:id="rId6"/>
              </a:rPr>
              <a:t>[2]</a:t>
            </a:r>
            <a:r>
              <a:rPr lang="en-US" altLang="en-US">
                <a:latin typeface="Comic Sans MS" panose="030F0702030302020204" pitchFamily="66" charset="0"/>
                <a:ea typeface="ＭＳ Ｐゴシック" panose="020B0600070205080204" pitchFamily="34" charset="-128"/>
              </a:rPr>
              <a:t> That same month, the company was declared bankrupt. (Wikipedia)</a:t>
            </a:r>
          </a:p>
        </p:txBody>
      </p:sp>
    </p:spTree>
    <p:extLst>
      <p:ext uri="{BB962C8B-B14F-4D97-AF65-F5344CB8AC3E}">
        <p14:creationId xmlns:p14="http://schemas.microsoft.com/office/powerpoint/2010/main" val="30492324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Rectangle 7"/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5438775" y="6948488"/>
            <a:ext cx="4160838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0E930610-01B1-4E78-8841-95CB4C06A0BA}" type="slidenum">
              <a:rPr lang="en-US" altLang="en-US"/>
              <a:pPr eaLnBrk="1" hangingPunct="1"/>
              <a:t>3</a:t>
            </a:fld>
            <a:endParaRPr lang="en-US" altLang="en-US"/>
          </a:p>
        </p:txBody>
      </p:sp>
      <p:sp>
        <p:nvSpPr>
          <p:cNvPr id="256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120653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Rectangle 7"/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5438775" y="6948488"/>
            <a:ext cx="4160838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F2B85270-6C85-4F46-8358-1D2E785226D9}" type="slidenum">
              <a:rPr lang="en-US" altLang="en-US"/>
              <a:pPr eaLnBrk="1" hangingPunct="1"/>
              <a:t>35</a:t>
            </a:fld>
            <a:endParaRPr lang="en-US" altLang="en-US"/>
          </a:p>
        </p:txBody>
      </p:sp>
      <p:sp>
        <p:nvSpPr>
          <p:cNvPr id="77826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2606675" y="549275"/>
            <a:ext cx="4387850" cy="2743200"/>
          </a:xfrm>
          <a:solidFill>
            <a:srgbClr val="FFFFFF"/>
          </a:solidFill>
          <a:ln/>
        </p:spPr>
      </p:sp>
      <p:sp>
        <p:nvSpPr>
          <p:cNvPr id="778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60438" y="3475038"/>
            <a:ext cx="7680325" cy="3290887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>
              <a:latin typeface="Comic Sans MS" panose="030F0702030302020204" pitchFamily="66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006814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4A818A-32A3-AC41-8A70-957E942FE1EE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56758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F1ED180-B7B3-D74E-9D68-C052CC0814F2}" type="slidenum">
              <a:rPr lang="en-US"/>
              <a:pPr/>
              <a:t>40</a:t>
            </a:fld>
            <a:endParaRPr lang="en-US"/>
          </a:p>
        </p:txBody>
      </p:sp>
      <p:sp>
        <p:nvSpPr>
          <p:cNvPr id="192514" name="Rectangle 2050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92515" name="Rectangle 2051"/>
          <p:cNvSpPr>
            <a:spLocks noGrp="1" noChangeArrowheads="1"/>
          </p:cNvSpPr>
          <p:nvPr>
            <p:ph type="body" idx="1"/>
          </p:nvPr>
        </p:nvSpPr>
        <p:spPr>
          <a:xfrm>
            <a:off x="436845" y="4343816"/>
            <a:ext cx="5869227" cy="4113556"/>
          </a:xfrm>
        </p:spPr>
        <p:txBody>
          <a:bodyPr/>
          <a:lstStyle/>
          <a:p>
            <a:pPr>
              <a:buFontTx/>
              <a:buChar char="•"/>
            </a:pPr>
            <a:r>
              <a:rPr lang="en-US" sz="2400">
                <a:latin typeface="Arial" charset="0"/>
              </a:rPr>
              <a:t>The hardware part of TC</a:t>
            </a:r>
          </a:p>
          <a:p>
            <a:pPr>
              <a:buFontTx/>
              <a:buChar char="•"/>
            </a:pPr>
            <a:endParaRPr lang="en-US" sz="2400">
              <a:latin typeface="Arial" charset="0"/>
            </a:endParaRPr>
          </a:p>
          <a:p>
            <a:pPr>
              <a:buFontTx/>
              <a:buChar char="•"/>
            </a:pPr>
            <a:r>
              <a:rPr lang="en-US" sz="2400">
                <a:latin typeface="Arial" charset="0"/>
              </a:rPr>
              <a:t>Will require O/S support also.</a:t>
            </a:r>
          </a:p>
          <a:p>
            <a:pPr>
              <a:buFontTx/>
              <a:buChar char="•"/>
            </a:pPr>
            <a:endParaRPr lang="en-US" sz="2400">
              <a:latin typeface="Arial" charset="0"/>
            </a:endParaRPr>
          </a:p>
          <a:p>
            <a:pPr>
              <a:buFontTx/>
              <a:buChar char="•"/>
            </a:pPr>
            <a:r>
              <a:rPr lang="en-US" sz="2400">
                <a:latin typeface="Arial" charset="0"/>
              </a:rPr>
              <a:t>Currently about $5.00 for desktop chips</a:t>
            </a:r>
          </a:p>
          <a:p>
            <a:pPr>
              <a:buFontTx/>
              <a:buChar char="•"/>
            </a:pPr>
            <a:r>
              <a:rPr lang="en-US" sz="2400">
                <a:latin typeface="Arial" charset="0"/>
              </a:rPr>
              <a:t>$7.00 for notebook chips</a:t>
            </a:r>
          </a:p>
          <a:p>
            <a:pPr>
              <a:buFontTx/>
              <a:buChar char="•"/>
            </a:pPr>
            <a:r>
              <a:rPr lang="en-US" sz="2400">
                <a:latin typeface="Arial" charset="0"/>
              </a:rPr>
              <a:t>The real key is that the TPM can</a:t>
            </a:r>
            <a:r>
              <a:rPr lang="ja-JP" altLang="en-US" sz="2400">
                <a:latin typeface="Arial"/>
              </a:rPr>
              <a:t>’</a:t>
            </a:r>
            <a:r>
              <a:rPr lang="en-US" sz="2400">
                <a:latin typeface="Arial" charset="0"/>
              </a:rPr>
              <a:t>t be compromised by other software processes</a:t>
            </a:r>
          </a:p>
        </p:txBody>
      </p:sp>
    </p:spTree>
    <p:extLst>
      <p:ext uri="{BB962C8B-B14F-4D97-AF65-F5344CB8AC3E}">
        <p14:creationId xmlns:p14="http://schemas.microsoft.com/office/powerpoint/2010/main" val="253671902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E3BD07E-A8E6-304F-9320-9F8F28CB3EAC}" type="slidenum">
              <a:rPr lang="en-US"/>
              <a:pPr/>
              <a:t>42</a:t>
            </a:fld>
            <a:endParaRPr lang="en-US"/>
          </a:p>
        </p:txBody>
      </p:sp>
      <p:sp>
        <p:nvSpPr>
          <p:cNvPr id="194562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94564" name="Rectangle 1028"/>
          <p:cNvSpPr>
            <a:spLocks noGrp="1" noChangeArrowheads="1"/>
          </p:cNvSpPr>
          <p:nvPr>
            <p:ph type="body" idx="1"/>
          </p:nvPr>
        </p:nvSpPr>
        <p:spPr>
          <a:xfrm>
            <a:off x="436845" y="4343816"/>
            <a:ext cx="5869227" cy="4113556"/>
          </a:xfrm>
          <a:noFill/>
          <a:ln/>
        </p:spPr>
        <p:txBody>
          <a:bodyPr/>
          <a:lstStyle/>
          <a:p>
            <a:pPr>
              <a:buFontTx/>
              <a:buNone/>
            </a:pPr>
            <a:endParaRPr lang="en-US" sz="2400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567494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EF1EB09-DF80-4840-8439-F2699F72A9BE}" type="slidenum">
              <a:rPr lang="en-US"/>
              <a:pPr/>
              <a:t>43</a:t>
            </a:fld>
            <a:endParaRPr lang="en-US"/>
          </a:p>
        </p:txBody>
      </p:sp>
      <p:sp>
        <p:nvSpPr>
          <p:cNvPr id="2048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04804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436845" y="4343816"/>
            <a:ext cx="5869227" cy="4113556"/>
          </a:xfrm>
          <a:noFill/>
          <a:ln/>
        </p:spPr>
        <p:txBody>
          <a:bodyPr/>
          <a:lstStyle/>
          <a:p>
            <a:pPr>
              <a:buFontTx/>
              <a:buChar char="•"/>
            </a:pPr>
            <a:r>
              <a:rPr lang="en-US" sz="2400">
                <a:latin typeface="Arial" charset="0"/>
              </a:rPr>
              <a:t>x</a:t>
            </a:r>
          </a:p>
          <a:p>
            <a:pPr>
              <a:buFontTx/>
              <a:buChar char="•"/>
            </a:pPr>
            <a:endParaRPr lang="en-US" sz="2400">
              <a:latin typeface="Arial" charset="0"/>
            </a:endParaRPr>
          </a:p>
          <a:p>
            <a:pPr>
              <a:buFontTx/>
              <a:buChar char="•"/>
            </a:pPr>
            <a:r>
              <a:rPr lang="en-US" sz="2400">
                <a:latin typeface="Arial" charset="0"/>
              </a:rPr>
              <a:t>x</a:t>
            </a:r>
          </a:p>
          <a:p>
            <a:pPr>
              <a:buFontTx/>
              <a:buChar char="•"/>
            </a:pPr>
            <a:endParaRPr lang="en-US" sz="2400">
              <a:latin typeface="Arial" charset="0"/>
            </a:endParaRPr>
          </a:p>
          <a:p>
            <a:pPr>
              <a:buFontTx/>
              <a:buChar char="•"/>
            </a:pPr>
            <a:r>
              <a:rPr lang="en-US" sz="2400">
                <a:latin typeface="Arial" charset="0"/>
              </a:rPr>
              <a:t>x</a:t>
            </a:r>
          </a:p>
          <a:p>
            <a:pPr>
              <a:buFontTx/>
              <a:buChar char="•"/>
            </a:pPr>
            <a:r>
              <a:rPr lang="en-US" sz="2400">
                <a:latin typeface="Arial" charset="0"/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78035620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486F131-C76C-7049-8ED5-9F907653D1B9}" type="slidenum">
              <a:rPr lang="en-US"/>
              <a:pPr/>
              <a:t>45</a:t>
            </a:fld>
            <a:endParaRPr lang="en-US"/>
          </a:p>
        </p:txBody>
      </p:sp>
      <p:sp>
        <p:nvSpPr>
          <p:cNvPr id="901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</p:spTree>
    <p:extLst>
      <p:ext uri="{BB962C8B-B14F-4D97-AF65-F5344CB8AC3E}">
        <p14:creationId xmlns:p14="http://schemas.microsoft.com/office/powerpoint/2010/main" val="243192599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0623068-6773-F740-A4CB-416263A4619D}" type="slidenum">
              <a:rPr lang="en-US">
                <a:solidFill>
                  <a:prstClr val="black"/>
                </a:solidFill>
              </a:rPr>
              <a:pPr/>
              <a:t>46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921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</p:spTree>
    <p:extLst>
      <p:ext uri="{BB962C8B-B14F-4D97-AF65-F5344CB8AC3E}">
        <p14:creationId xmlns:p14="http://schemas.microsoft.com/office/powerpoint/2010/main" val="82059504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6F4E7BD-F712-674F-8871-6BBD91E8D715}" type="slidenum">
              <a:rPr lang="en-US">
                <a:solidFill>
                  <a:prstClr val="black"/>
                </a:solidFill>
              </a:rPr>
              <a:pPr/>
              <a:t>47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93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7388"/>
            <a:ext cx="5486400" cy="3429000"/>
          </a:xfrm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</p:spTree>
    <p:extLst>
      <p:ext uri="{BB962C8B-B14F-4D97-AF65-F5344CB8AC3E}">
        <p14:creationId xmlns:p14="http://schemas.microsoft.com/office/powerpoint/2010/main" val="287061681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A9FAFC9-6810-8F47-97FE-349DE017EF32}" type="slidenum">
              <a:rPr lang="en-US">
                <a:solidFill>
                  <a:prstClr val="black"/>
                </a:solidFill>
              </a:rPr>
              <a:pPr/>
              <a:t>48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870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</p:spTree>
    <p:extLst>
      <p:ext uri="{BB962C8B-B14F-4D97-AF65-F5344CB8AC3E}">
        <p14:creationId xmlns:p14="http://schemas.microsoft.com/office/powerpoint/2010/main" val="213963019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 is stored encrypted in DRAM.   Processor prevents access to data in cache outside of enclave.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45641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ko-KR" altLang="en-US">
              <a:ea typeface="굴림" charset="0"/>
              <a:cs typeface="굴림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35760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Prior history:  branch predictor.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6414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ko-KR" altLang="en-US">
              <a:ea typeface="굴림" charset="0"/>
              <a:cs typeface="굴림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49042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7"/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5438775" y="6948488"/>
            <a:ext cx="4160838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130B333F-F504-496C-ACD4-0B68A770F940}" type="slidenum">
              <a:rPr lang="en-US" altLang="en-US"/>
              <a:pPr eaLnBrk="1" hangingPunct="1"/>
              <a:t>7</a:t>
            </a:fld>
            <a:endParaRPr lang="en-US" altLang="en-US"/>
          </a:p>
        </p:txBody>
      </p:sp>
      <p:sp>
        <p:nvSpPr>
          <p:cNvPr id="276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609850" y="549275"/>
            <a:ext cx="4386263" cy="2743200"/>
          </a:xfrm>
          <a:solidFill>
            <a:srgbClr val="FFFFFF"/>
          </a:solidFill>
          <a:ln/>
        </p:spPr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79525" y="3473450"/>
            <a:ext cx="7042150" cy="3292475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95235" tIns="47617" rIns="95235" bIns="47617"/>
          <a:lstStyle/>
          <a:p>
            <a:endParaRPr lang="en-US" altLang="en-US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04447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7"/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5438775" y="6948488"/>
            <a:ext cx="4160838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EA4F3478-D8C3-40B2-B914-2ED3CCD4E64D}" type="slidenum">
              <a:rPr lang="en-US" altLang="en-US"/>
              <a:pPr eaLnBrk="1" hangingPunct="1"/>
              <a:t>8</a:t>
            </a:fld>
            <a:endParaRPr lang="en-US" altLang="en-US"/>
          </a:p>
        </p:txBody>
      </p:sp>
      <p:sp>
        <p:nvSpPr>
          <p:cNvPr id="296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609850" y="549275"/>
            <a:ext cx="4386263" cy="2743200"/>
          </a:xfrm>
          <a:solidFill>
            <a:srgbClr val="FFFFFF"/>
          </a:solidFill>
          <a:ln/>
        </p:spPr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79525" y="3473450"/>
            <a:ext cx="7042150" cy="3292475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95235" tIns="47617" rIns="95235" bIns="47617"/>
          <a:lstStyle/>
          <a:p>
            <a:endParaRPr lang="en-US" altLang="en-US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89035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7"/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5438775" y="6948488"/>
            <a:ext cx="4160838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D7FA9825-D102-4301-9B7A-69725CE6999C}" type="slidenum">
              <a:rPr lang="en-US" altLang="en-US"/>
              <a:pPr eaLnBrk="1" hangingPunct="1"/>
              <a:t>9</a:t>
            </a:fld>
            <a:endParaRPr lang="en-US" altLang="en-US"/>
          </a:p>
        </p:txBody>
      </p:sp>
      <p:sp>
        <p:nvSpPr>
          <p:cNvPr id="31746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2606675" y="549275"/>
            <a:ext cx="4387850" cy="2743200"/>
          </a:xfrm>
          <a:solidFill>
            <a:srgbClr val="FFFFFF"/>
          </a:solidFill>
          <a:ln/>
        </p:spPr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60438" y="3475038"/>
            <a:ext cx="7680325" cy="3290887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66870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7"/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5438775" y="6948488"/>
            <a:ext cx="4160838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ED225E23-0599-472C-8D59-27DDCD4AB111}" type="slidenum">
              <a:rPr lang="en-US" altLang="en-US"/>
              <a:pPr eaLnBrk="1" hangingPunct="1"/>
              <a:t>10</a:t>
            </a:fld>
            <a:endParaRPr lang="en-US" altLang="en-US"/>
          </a:p>
        </p:txBody>
      </p:sp>
      <p:sp>
        <p:nvSpPr>
          <p:cNvPr id="33794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2606675" y="549275"/>
            <a:ext cx="4387850" cy="2743200"/>
          </a:xfrm>
          <a:solidFill>
            <a:srgbClr val="FFFFFF"/>
          </a:solidFill>
          <a:ln/>
        </p:spPr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60438" y="3475038"/>
            <a:ext cx="7680325" cy="3290887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01237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935302"/>
            <a:ext cx="6858000" cy="19896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001698"/>
            <a:ext cx="6858000" cy="137980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04271"/>
            <a:ext cx="1971675" cy="48431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04271"/>
            <a:ext cx="5800725" cy="484319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92097"/>
            <a:ext cx="6858000" cy="1803653"/>
          </a:xfrm>
        </p:spPr>
        <p:txBody>
          <a:bodyPr anchor="ctr"/>
          <a:lstStyle>
            <a:lvl1pPr algn="ctr">
              <a:defRPr sz="375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001698"/>
            <a:ext cx="6858000" cy="1379802"/>
          </a:xfrm>
        </p:spPr>
        <p:txBody>
          <a:bodyPr/>
          <a:lstStyle>
            <a:lvl1pPr marL="0" indent="0" algn="ctr">
              <a:buNone/>
              <a:defRPr sz="1500"/>
            </a:lvl1pPr>
            <a:lvl2pPr marL="285739" indent="0" algn="ctr">
              <a:buNone/>
              <a:defRPr sz="1250"/>
            </a:lvl2pPr>
            <a:lvl3pPr marL="571477" indent="0" algn="ctr">
              <a:buNone/>
              <a:defRPr sz="1125"/>
            </a:lvl3pPr>
            <a:lvl4pPr marL="857216" indent="0" algn="ctr">
              <a:buNone/>
              <a:defRPr sz="1000"/>
            </a:lvl4pPr>
            <a:lvl5pPr marL="1142954" indent="0" algn="ctr">
              <a:buNone/>
              <a:defRPr sz="1000"/>
            </a:lvl5pPr>
            <a:lvl6pPr marL="1428693" indent="0" algn="ctr">
              <a:buNone/>
              <a:defRPr sz="1000"/>
            </a:lvl6pPr>
            <a:lvl7pPr marL="1714431" indent="0" algn="ctr">
              <a:buNone/>
              <a:defRPr sz="1000"/>
            </a:lvl7pPr>
            <a:lvl8pPr marL="2000170" indent="0" algn="ctr">
              <a:buNone/>
              <a:defRPr sz="1000"/>
            </a:lvl8pPr>
            <a:lvl9pPr marL="2285909" indent="0" algn="ctr">
              <a:buNone/>
              <a:defRPr sz="10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167">
                <a:solidFill>
                  <a:srgbClr val="3C58A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5E6A3C3A-A029-4573-BC04-5DA27903A7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34250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1" y="190500"/>
            <a:ext cx="8393113" cy="62574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1001" y="1184011"/>
            <a:ext cx="4117975" cy="18150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51376" y="1184011"/>
            <a:ext cx="4117975" cy="8440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51376" y="2155032"/>
            <a:ext cx="4117975" cy="8440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67587942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424782"/>
            <a:ext cx="7886700" cy="2377281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824553"/>
            <a:ext cx="7886700" cy="1250156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521354"/>
            <a:ext cx="3886200" cy="36261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521354"/>
            <a:ext cx="3886200" cy="36261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04271"/>
            <a:ext cx="7886700" cy="110463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400969"/>
            <a:ext cx="3868340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087563"/>
            <a:ext cx="3868340" cy="307049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400969"/>
            <a:ext cx="3887391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087563"/>
            <a:ext cx="3887391" cy="307049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822855"/>
            <a:ext cx="4629150" cy="4061354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822855"/>
            <a:ext cx="4629150" cy="4061354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w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207" y="89647"/>
            <a:ext cx="7793866" cy="7888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207" y="959224"/>
            <a:ext cx="8929217" cy="41882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6A3C3A-A029-4573-BC04-5DA27903A74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8" name="Picture 47"/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0476" y="177254"/>
            <a:ext cx="997802" cy="61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560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73" r:id="rId12"/>
    <p:sldLayoutId id="2147483697" r:id="rId13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rgbClr val="002F6C"/>
          </a:solidFill>
          <a:latin typeface="Trebuchet MS" charset="0"/>
          <a:ea typeface="Trebuchet MS" charset="0"/>
          <a:cs typeface="Trebuchet MS" charset="0"/>
        </a:defRPr>
      </a:lvl1pPr>
    </p:titleStyle>
    <p:bodyStyle>
      <a:lvl1pPr marL="171450" indent="-171450" algn="l" defTabSz="685800" rtl="0" eaLnBrk="1" latinLnBrk="0" hangingPunct="1">
        <a:lnSpc>
          <a:spcPct val="100000"/>
        </a:lnSpc>
        <a:spcBef>
          <a:spcPts val="750"/>
        </a:spcBef>
        <a:spcAft>
          <a:spcPts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1pPr>
      <a:lvl2pPr marL="514350" indent="-171450" algn="l" defTabSz="685800" rtl="0" eaLnBrk="1" latinLnBrk="0" hangingPunct="1">
        <a:lnSpc>
          <a:spcPct val="100000"/>
        </a:lnSpc>
        <a:spcBef>
          <a:spcPts val="375"/>
        </a:spcBef>
        <a:spcAft>
          <a:spcPts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2pPr>
      <a:lvl3pPr marL="857250" indent="-171450" algn="l" defTabSz="685800" rtl="0" eaLnBrk="1" latinLnBrk="0" hangingPunct="1">
        <a:lnSpc>
          <a:spcPct val="100000"/>
        </a:lnSpc>
        <a:spcBef>
          <a:spcPts val="375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3pPr>
      <a:lvl4pPr marL="1200150" indent="-171450" algn="l" defTabSz="685800" rtl="0" eaLnBrk="1" latinLnBrk="0" hangingPunct="1">
        <a:lnSpc>
          <a:spcPct val="100000"/>
        </a:lnSpc>
        <a:spcBef>
          <a:spcPts val="375"/>
        </a:spcBef>
        <a:spcAft>
          <a:spcPts val="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4pPr>
      <a:lvl5pPr marL="1543050" indent="-171450" algn="l" defTabSz="685800" rtl="0" eaLnBrk="1" latinLnBrk="0" hangingPunct="1">
        <a:lnSpc>
          <a:spcPct val="100000"/>
        </a:lnSpc>
        <a:spcBef>
          <a:spcPts val="375"/>
        </a:spcBef>
        <a:spcAft>
          <a:spcPts val="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bradjc@virginia.edu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cs.virginia.edu/~bjc8c/class/cs6456-f19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w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wmf"/><Relationship Id="rId4" Type="http://schemas.openxmlformats.org/officeDocument/2006/relationships/image" Target="../media/image15.w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w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w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wmf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www.amazon.com/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mazon.com/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ff.org/observatory" TargetMode="External"/><Relationship Id="rId2" Type="http://schemas.openxmlformats.org/officeDocument/2006/relationships/hyperlink" Target="http://www.amazon.com/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tiff"/><Relationship Id="rId5" Type="http://schemas.openxmlformats.org/officeDocument/2006/relationships/image" Target="../media/image24.tiff"/><Relationship Id="rId4" Type="http://schemas.openxmlformats.org/officeDocument/2006/relationships/image" Target="../media/image23.tif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tiff"/><Relationship Id="rId4" Type="http://schemas.openxmlformats.org/officeDocument/2006/relationships/image" Target="../media/image24.tiff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microsoft.com/office/2007/relationships/hdphoto" Target="../media/hdphoto1.wdp"/><Relationship Id="rId9" Type="http://schemas.openxmlformats.org/officeDocument/2006/relationships/image" Target="../media/image8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8.emf"/><Relationship Id="rId4" Type="http://schemas.openxmlformats.org/officeDocument/2006/relationships/oleObject" Target="../embeddings/oleObject1.bin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notesSlide" Target="../notesSlides/notesSlide37.xml"/><Relationship Id="rId7" Type="http://schemas.openxmlformats.org/officeDocument/2006/relationships/image" Target="../media/image32.png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31.png"/><Relationship Id="rId5" Type="http://schemas.openxmlformats.org/officeDocument/2006/relationships/image" Target="../media/image29.png"/><Relationship Id="rId10" Type="http://schemas.openxmlformats.org/officeDocument/2006/relationships/image" Target="../media/image33.png"/><Relationship Id="rId4" Type="http://schemas.openxmlformats.org/officeDocument/2006/relationships/oleObject" Target="../embeddings/oleObject2.bin"/><Relationship Id="rId9" Type="http://schemas.openxmlformats.org/officeDocument/2006/relationships/image" Target="../media/image30.em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iff"/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tiff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tiff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w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tiff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CS6456: Graduate Operating Systems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421063"/>
            <a:ext cx="6858000" cy="1379802"/>
          </a:xfrm>
        </p:spPr>
        <p:txBody>
          <a:bodyPr>
            <a:normAutofit/>
          </a:bodyPr>
          <a:lstStyle/>
          <a:p>
            <a:r>
              <a:rPr lang="en-US" dirty="0"/>
              <a:t>Brad Campbell </a:t>
            </a:r>
            <a:r>
              <a:rPr lang="mr-IN" dirty="0"/>
              <a:t>–</a:t>
            </a:r>
            <a:r>
              <a:rPr lang="en-US" dirty="0"/>
              <a:t> </a:t>
            </a:r>
            <a:r>
              <a:rPr lang="en-US" dirty="0">
                <a:hlinkClick r:id="rId3"/>
              </a:rPr>
              <a:t>bradjc@virginia.edu</a:t>
            </a:r>
            <a:endParaRPr lang="en-US" dirty="0"/>
          </a:p>
          <a:p>
            <a:r>
              <a:rPr lang="en-US" dirty="0">
                <a:hlinkClick r:id="rId4"/>
              </a:rPr>
              <a:t>https://www.cs.virginia.edu/~bjc8c/class/cs6456-f19/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50640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Block Ciphers with Symmetric Keys</a:t>
            </a:r>
          </a:p>
        </p:txBody>
      </p:sp>
      <p:sp>
        <p:nvSpPr>
          <p:cNvPr id="9349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1810" y="878541"/>
            <a:ext cx="7366000" cy="1706563"/>
          </a:xfrm>
        </p:spPr>
        <p:txBody>
          <a:bodyPr>
            <a:normAutofit fontScale="62500" lnSpcReduction="20000"/>
          </a:bodyPr>
          <a:lstStyle/>
          <a:p>
            <a:r>
              <a:rPr lang="en-US" altLang="en-US" dirty="0"/>
              <a:t>Block cipher algorithms encrypt blocks of data</a:t>
            </a:r>
          </a:p>
          <a:p>
            <a:pPr lvl="1"/>
            <a:r>
              <a:rPr lang="en-US" altLang="en-US" dirty="0"/>
              <a:t>Works with a block size (e.g., 64 bits)</a:t>
            </a:r>
          </a:p>
          <a:p>
            <a:r>
              <a:rPr lang="en-US" altLang="en-US" dirty="0"/>
              <a:t>Can encrypt blocks separately: </a:t>
            </a:r>
          </a:p>
          <a:p>
            <a:pPr lvl="1"/>
            <a:r>
              <a:rPr lang="en-US" altLang="en-US" dirty="0">
                <a:sym typeface="Symbol" panose="05050102010706020507" pitchFamily="18" charset="2"/>
              </a:rPr>
              <a:t>Same </a:t>
            </a:r>
            <a:r>
              <a:rPr lang="en-US" altLang="en-US" dirty="0" err="1">
                <a:sym typeface="Symbol" panose="05050102010706020507" pitchFamily="18" charset="2"/>
              </a:rPr>
              <a:t>plaintextsame</a:t>
            </a:r>
            <a:r>
              <a:rPr lang="en-US" altLang="en-US" dirty="0">
                <a:sym typeface="Symbol" panose="05050102010706020507" pitchFamily="18" charset="2"/>
              </a:rPr>
              <a:t> </a:t>
            </a:r>
            <a:r>
              <a:rPr lang="en-US" altLang="en-US" dirty="0" err="1">
                <a:sym typeface="Symbol" panose="05050102010706020507" pitchFamily="18" charset="2"/>
              </a:rPr>
              <a:t>ciphertext</a:t>
            </a:r>
            <a:endParaRPr lang="en-US" altLang="en-US" dirty="0">
              <a:sym typeface="Symbol" panose="05050102010706020507" pitchFamily="18" charset="2"/>
            </a:endParaRPr>
          </a:p>
          <a:p>
            <a:r>
              <a:rPr lang="en-US" altLang="en-US" dirty="0">
                <a:sym typeface="Symbol" panose="05050102010706020507" pitchFamily="18" charset="2"/>
              </a:rPr>
              <a:t>Much better: </a:t>
            </a:r>
          </a:p>
          <a:p>
            <a:pPr lvl="1"/>
            <a:r>
              <a:rPr lang="en-US" altLang="en-US" dirty="0">
                <a:sym typeface="Symbol" panose="05050102010706020507" pitchFamily="18" charset="2"/>
              </a:rPr>
              <a:t>Add in counter and/or link </a:t>
            </a:r>
            <a:r>
              <a:rPr lang="en-US" altLang="en-US" dirty="0" err="1">
                <a:sym typeface="Symbol" panose="05050102010706020507" pitchFamily="18" charset="2"/>
              </a:rPr>
              <a:t>ciphertext</a:t>
            </a:r>
            <a:r>
              <a:rPr lang="en-US" altLang="en-US" dirty="0">
                <a:sym typeface="Symbol" panose="05050102010706020507" pitchFamily="18" charset="2"/>
              </a:rPr>
              <a:t> of previous block</a:t>
            </a:r>
            <a:endParaRPr lang="en-US" altLang="en-US" dirty="0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6453" y="2955836"/>
            <a:ext cx="2419612" cy="20486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5063" y="3177664"/>
            <a:ext cx="2108321" cy="18268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990" name="Freeform 6"/>
          <p:cNvSpPr>
            <a:spLocks noChangeArrowheads="1"/>
          </p:cNvSpPr>
          <p:nvPr/>
        </p:nvSpPr>
        <p:spPr bwMode="auto">
          <a:xfrm>
            <a:off x="2758024" y="2955836"/>
            <a:ext cx="3640667" cy="2311725"/>
          </a:xfrm>
          <a:custGeom>
            <a:avLst/>
            <a:gdLst>
              <a:gd name="T0" fmla="*/ 0 w 3124200"/>
              <a:gd name="T1" fmla="*/ 3733800 h 4140200"/>
              <a:gd name="T2" fmla="*/ 0 w 3124200"/>
              <a:gd name="T3" fmla="*/ 4140200 h 4140200"/>
              <a:gd name="T4" fmla="*/ 20797369 w 3124200"/>
              <a:gd name="T5" fmla="*/ 4140200 h 4140200"/>
              <a:gd name="T6" fmla="*/ 20983071 w 3124200"/>
              <a:gd name="T7" fmla="*/ 12700 h 4140200"/>
              <a:gd name="T8" fmla="*/ 45679940 w 3124200"/>
              <a:gd name="T9" fmla="*/ 0 h 4140200"/>
              <a:gd name="T10" fmla="*/ 45679940 w 3124200"/>
              <a:gd name="T11" fmla="*/ 228600 h 41402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3124200"/>
              <a:gd name="T19" fmla="*/ 0 h 4140200"/>
              <a:gd name="T20" fmla="*/ 3124200 w 3124200"/>
              <a:gd name="T21" fmla="*/ 4140200 h 414020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3124200" h="4140200">
                <a:moveTo>
                  <a:pt x="0" y="3733800"/>
                </a:moveTo>
                <a:lnTo>
                  <a:pt x="0" y="4140200"/>
                </a:lnTo>
                <a:lnTo>
                  <a:pt x="1422400" y="4140200"/>
                </a:lnTo>
                <a:cubicBezTo>
                  <a:pt x="1426633" y="2764367"/>
                  <a:pt x="1435100" y="12700"/>
                  <a:pt x="1435100" y="12700"/>
                </a:cubicBezTo>
                <a:lnTo>
                  <a:pt x="3124200" y="0"/>
                </a:lnTo>
                <a:lnTo>
                  <a:pt x="3124200" y="228600"/>
                </a:ln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endParaRPr lang="en-US" sz="150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36E8687-D719-6F44-8B7B-8E403F894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9963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Symmetric Key Ciphers - DES &amp; AES</a:t>
            </a:r>
          </a:p>
        </p:txBody>
      </p:sp>
      <p:sp>
        <p:nvSpPr>
          <p:cNvPr id="9431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9000" y="635000"/>
            <a:ext cx="7302500" cy="5080000"/>
          </a:xfrm>
        </p:spPr>
        <p:txBody>
          <a:bodyPr>
            <a:normAutofit fontScale="92500" lnSpcReduction="20000"/>
          </a:bodyPr>
          <a:lstStyle/>
          <a:p>
            <a:r>
              <a:rPr lang="en-US" altLang="en-US" dirty="0"/>
              <a:t>Data Encryption Standard (DES)</a:t>
            </a:r>
          </a:p>
          <a:p>
            <a:pPr lvl="1"/>
            <a:r>
              <a:rPr lang="en-US" altLang="en-US" dirty="0"/>
              <a:t>Developed by IBM in 1970s, standardized by NBS/NIST</a:t>
            </a:r>
          </a:p>
          <a:p>
            <a:pPr lvl="1"/>
            <a:r>
              <a:rPr lang="en-US" altLang="en-US" dirty="0"/>
              <a:t>56-bit key (decreased from 64 bits at NSA’</a:t>
            </a:r>
            <a:r>
              <a:rPr lang="en-US" altLang="ja-JP" dirty="0"/>
              <a:t>s request)</a:t>
            </a:r>
          </a:p>
          <a:p>
            <a:pPr lvl="1"/>
            <a:r>
              <a:rPr lang="en-US" altLang="en-US" dirty="0"/>
              <a:t>Still fairly strong other than brute-forcing the key space</a:t>
            </a:r>
          </a:p>
          <a:p>
            <a:pPr lvl="2"/>
            <a:r>
              <a:rPr lang="en-US" altLang="en-US" dirty="0"/>
              <a:t>But custom hardware can crack a key in &lt; 24 hours</a:t>
            </a:r>
          </a:p>
          <a:p>
            <a:pPr lvl="1"/>
            <a:r>
              <a:rPr lang="en-US" altLang="en-US" dirty="0"/>
              <a:t>Today many financial institutions use Triple DES</a:t>
            </a:r>
          </a:p>
          <a:p>
            <a:pPr lvl="2"/>
            <a:r>
              <a:rPr lang="en-US" altLang="en-US" dirty="0"/>
              <a:t>DES applied 3 times, with 3 keys totaling 168 bits</a:t>
            </a:r>
          </a:p>
          <a:p>
            <a:pPr lvl="2"/>
            <a:endParaRPr lang="en-US" altLang="en-US" dirty="0"/>
          </a:p>
          <a:p>
            <a:r>
              <a:rPr lang="en-US" altLang="en-US" dirty="0">
                <a:solidFill>
                  <a:srgbClr val="FF0000"/>
                </a:solidFill>
              </a:rPr>
              <a:t>Advanced Encryption Standard (AES)</a:t>
            </a:r>
          </a:p>
          <a:p>
            <a:pPr lvl="1"/>
            <a:r>
              <a:rPr lang="en-US" altLang="en-US" dirty="0">
                <a:solidFill>
                  <a:srgbClr val="FF0000"/>
                </a:solidFill>
              </a:rPr>
              <a:t>Replacement for DES standardized in 2002</a:t>
            </a:r>
          </a:p>
          <a:p>
            <a:pPr lvl="1"/>
            <a:r>
              <a:rPr lang="en-US" altLang="en-US" dirty="0">
                <a:solidFill>
                  <a:srgbClr val="FF0000"/>
                </a:solidFill>
              </a:rPr>
              <a:t>Key size: 128, 192 or 256 bits</a:t>
            </a:r>
          </a:p>
          <a:p>
            <a:pPr lvl="2"/>
            <a:endParaRPr lang="en-US" altLang="en-US" dirty="0">
              <a:solidFill>
                <a:srgbClr val="FF0000"/>
              </a:solidFill>
            </a:endParaRPr>
          </a:p>
          <a:p>
            <a:r>
              <a:rPr lang="en-US" altLang="en-US" dirty="0"/>
              <a:t>How fundamentally strong are they?</a:t>
            </a:r>
          </a:p>
          <a:p>
            <a:pPr lvl="1"/>
            <a:r>
              <a:rPr lang="en-US" altLang="en-US" dirty="0"/>
              <a:t>No one knows (no proofs exist)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4FAC7B4-057C-504D-80F2-5466D937BC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383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3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31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31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31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31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31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31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310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310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310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310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310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3107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ea typeface="굴림" panose="020B0600000101010101" pitchFamily="34" charset="-127"/>
              </a:rPr>
              <a:t>Authentication in Distributed Systems</a:t>
            </a:r>
          </a:p>
        </p:txBody>
      </p:sp>
      <p:sp>
        <p:nvSpPr>
          <p:cNvPr id="1030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46671" y="878541"/>
            <a:ext cx="8826605" cy="4826000"/>
          </a:xfrm>
        </p:spPr>
        <p:txBody>
          <a:bodyPr>
            <a:noAutofit/>
          </a:bodyPr>
          <a:lstStyle/>
          <a:p>
            <a:pPr>
              <a:lnSpc>
                <a:spcPct val="80000"/>
              </a:lnSpc>
              <a:spcBef>
                <a:spcPct val="20000"/>
              </a:spcBef>
              <a:tabLst>
                <a:tab pos="140224" algn="l"/>
              </a:tabLst>
            </a:pPr>
            <a:r>
              <a:rPr lang="en-US" altLang="ko-KR" sz="2000" dirty="0">
                <a:ea typeface="굴림" panose="020B0600000101010101" pitchFamily="34" charset="-127"/>
                <a:sym typeface="Symbol" panose="05050102010706020507" pitchFamily="18" charset="2"/>
              </a:rPr>
              <a:t>What if identity must be established across network?</a:t>
            </a:r>
          </a:p>
          <a:p>
            <a:pPr lvl="1">
              <a:lnSpc>
                <a:spcPct val="80000"/>
              </a:lnSpc>
              <a:spcBef>
                <a:spcPct val="20000"/>
              </a:spcBef>
              <a:tabLst>
                <a:tab pos="140224" algn="l"/>
              </a:tabLst>
            </a:pPr>
            <a:endParaRPr lang="en-US" altLang="ko-KR" sz="1800" dirty="0">
              <a:ea typeface="굴림" panose="020B0600000101010101" pitchFamily="34" charset="-127"/>
              <a:sym typeface="Symbol" panose="05050102010706020507" pitchFamily="18" charset="2"/>
            </a:endParaRPr>
          </a:p>
          <a:p>
            <a:pPr lvl="1">
              <a:lnSpc>
                <a:spcPct val="80000"/>
              </a:lnSpc>
              <a:spcBef>
                <a:spcPct val="20000"/>
              </a:spcBef>
              <a:tabLst>
                <a:tab pos="140224" algn="l"/>
              </a:tabLst>
            </a:pPr>
            <a:endParaRPr lang="en-US" altLang="ko-KR" sz="1800" dirty="0">
              <a:ea typeface="굴림" panose="020B0600000101010101" pitchFamily="34" charset="-127"/>
              <a:sym typeface="Symbol" panose="05050102010706020507" pitchFamily="18" charset="2"/>
            </a:endParaRPr>
          </a:p>
          <a:p>
            <a:pPr lvl="1">
              <a:lnSpc>
                <a:spcPct val="80000"/>
              </a:lnSpc>
              <a:spcBef>
                <a:spcPct val="20000"/>
              </a:spcBef>
              <a:tabLst>
                <a:tab pos="140224" algn="l"/>
              </a:tabLst>
            </a:pPr>
            <a:endParaRPr lang="en-US" altLang="ko-KR" sz="1800" dirty="0">
              <a:ea typeface="굴림" panose="020B0600000101010101" pitchFamily="34" charset="-127"/>
              <a:sym typeface="Symbol" panose="05050102010706020507" pitchFamily="18" charset="2"/>
            </a:endParaRPr>
          </a:p>
          <a:p>
            <a:pPr lvl="1">
              <a:lnSpc>
                <a:spcPct val="80000"/>
              </a:lnSpc>
              <a:spcBef>
                <a:spcPct val="20000"/>
              </a:spcBef>
              <a:tabLst>
                <a:tab pos="140224" algn="l"/>
              </a:tabLst>
            </a:pPr>
            <a:endParaRPr lang="en-US" altLang="ko-KR" sz="1800" dirty="0">
              <a:ea typeface="굴림" panose="020B0600000101010101" pitchFamily="34" charset="-127"/>
              <a:sym typeface="Symbol" panose="05050102010706020507" pitchFamily="18" charset="2"/>
            </a:endParaRPr>
          </a:p>
          <a:p>
            <a:pPr lvl="1">
              <a:lnSpc>
                <a:spcPct val="80000"/>
              </a:lnSpc>
              <a:spcBef>
                <a:spcPct val="20000"/>
              </a:spcBef>
              <a:tabLst>
                <a:tab pos="140224" algn="l"/>
              </a:tabLst>
            </a:pPr>
            <a:endParaRPr lang="en-US" altLang="ko-KR" sz="1800" dirty="0">
              <a:ea typeface="굴림" panose="020B0600000101010101" pitchFamily="34" charset="-127"/>
              <a:sym typeface="Symbol" panose="05050102010706020507" pitchFamily="18" charset="2"/>
            </a:endParaRPr>
          </a:p>
          <a:p>
            <a:pPr lvl="1">
              <a:lnSpc>
                <a:spcPct val="80000"/>
              </a:lnSpc>
              <a:spcBef>
                <a:spcPct val="20000"/>
              </a:spcBef>
              <a:tabLst>
                <a:tab pos="140224" algn="l"/>
              </a:tabLst>
            </a:pPr>
            <a:endParaRPr lang="en-US" altLang="ko-KR" sz="1800" dirty="0">
              <a:ea typeface="굴림" panose="020B0600000101010101" pitchFamily="34" charset="-127"/>
              <a:sym typeface="Symbol" panose="05050102010706020507" pitchFamily="18" charset="2"/>
            </a:endParaRPr>
          </a:p>
          <a:p>
            <a:pPr lvl="1">
              <a:lnSpc>
                <a:spcPct val="80000"/>
              </a:lnSpc>
              <a:spcBef>
                <a:spcPct val="20000"/>
              </a:spcBef>
              <a:tabLst>
                <a:tab pos="140224" algn="l"/>
              </a:tabLst>
            </a:pPr>
            <a:endParaRPr lang="en-US" altLang="ko-KR" sz="1800" dirty="0">
              <a:ea typeface="굴림" panose="020B0600000101010101" pitchFamily="34" charset="-127"/>
              <a:sym typeface="Symbol" panose="05050102010706020507" pitchFamily="18" charset="2"/>
            </a:endParaRPr>
          </a:p>
          <a:p>
            <a:pPr lvl="1">
              <a:lnSpc>
                <a:spcPct val="80000"/>
              </a:lnSpc>
              <a:spcBef>
                <a:spcPct val="20000"/>
              </a:spcBef>
              <a:tabLst>
                <a:tab pos="140224" algn="l"/>
              </a:tabLst>
            </a:pPr>
            <a:endParaRPr lang="en-US" altLang="ko-KR" sz="1800" dirty="0">
              <a:ea typeface="굴림" panose="020B0600000101010101" pitchFamily="34" charset="-127"/>
              <a:sym typeface="Symbol" panose="05050102010706020507" pitchFamily="18" charset="2"/>
            </a:endParaRPr>
          </a:p>
          <a:p>
            <a:pPr>
              <a:lnSpc>
                <a:spcPct val="80000"/>
              </a:lnSpc>
              <a:spcBef>
                <a:spcPct val="20000"/>
              </a:spcBef>
              <a:tabLst>
                <a:tab pos="140224" algn="l"/>
              </a:tabLst>
            </a:pPr>
            <a:r>
              <a:rPr lang="en-US" altLang="ko-KR" sz="2000" dirty="0">
                <a:ea typeface="굴림" panose="020B0600000101010101" pitchFamily="34" charset="-127"/>
                <a:sym typeface="Symbol" panose="05050102010706020507" pitchFamily="18" charset="2"/>
              </a:rPr>
              <a:t>Need way to prevent exposure of information while still proving identity to remote system</a:t>
            </a:r>
          </a:p>
          <a:p>
            <a:pPr>
              <a:lnSpc>
                <a:spcPct val="80000"/>
              </a:lnSpc>
              <a:spcBef>
                <a:spcPct val="20000"/>
              </a:spcBef>
              <a:tabLst>
                <a:tab pos="140224" algn="l"/>
              </a:tabLst>
            </a:pPr>
            <a:r>
              <a:rPr lang="en-US" altLang="ko-KR" sz="2000" dirty="0">
                <a:ea typeface="굴림" panose="020B0600000101010101" pitchFamily="34" charset="-127"/>
                <a:sym typeface="Symbol" panose="05050102010706020507" pitchFamily="18" charset="2"/>
              </a:rPr>
              <a:t>Many of the original UNIX tools sent passwords over the wire “in clear text”</a:t>
            </a:r>
          </a:p>
          <a:p>
            <a:pPr lvl="1">
              <a:lnSpc>
                <a:spcPct val="80000"/>
              </a:lnSpc>
              <a:spcBef>
                <a:spcPct val="20000"/>
              </a:spcBef>
              <a:tabLst>
                <a:tab pos="140224" algn="l"/>
              </a:tabLst>
            </a:pPr>
            <a:r>
              <a:rPr lang="en-US" altLang="ko-KR" sz="2000" dirty="0">
                <a:ea typeface="굴림" panose="020B0600000101010101" pitchFamily="34" charset="-127"/>
                <a:sym typeface="Symbol" panose="05050102010706020507" pitchFamily="18" charset="2"/>
              </a:rPr>
              <a:t>E.g.: telnet, ftp, </a:t>
            </a:r>
            <a:r>
              <a:rPr lang="en-US" altLang="ko-KR" sz="2000" dirty="0" err="1">
                <a:ea typeface="굴림" panose="020B0600000101010101" pitchFamily="34" charset="-127"/>
                <a:sym typeface="Symbol" panose="05050102010706020507" pitchFamily="18" charset="2"/>
              </a:rPr>
              <a:t>yp</a:t>
            </a:r>
            <a:r>
              <a:rPr lang="en-US" altLang="ko-KR" sz="2000" dirty="0">
                <a:ea typeface="굴림" panose="020B0600000101010101" pitchFamily="34" charset="-127"/>
                <a:sym typeface="Symbol" panose="05050102010706020507" pitchFamily="18" charset="2"/>
              </a:rPr>
              <a:t> (yellow pages, for distributed login)</a:t>
            </a:r>
          </a:p>
          <a:p>
            <a:pPr lvl="1">
              <a:lnSpc>
                <a:spcPct val="80000"/>
              </a:lnSpc>
              <a:spcBef>
                <a:spcPct val="20000"/>
              </a:spcBef>
              <a:tabLst>
                <a:tab pos="140224" algn="l"/>
              </a:tabLst>
            </a:pPr>
            <a:r>
              <a:rPr lang="en-US" altLang="ko-KR" sz="2000" dirty="0">
                <a:ea typeface="굴림" panose="020B0600000101010101" pitchFamily="34" charset="-127"/>
                <a:sym typeface="Symbol" panose="05050102010706020507" pitchFamily="18" charset="2"/>
              </a:rPr>
              <a:t>Result: Snooping programs widespread </a:t>
            </a:r>
          </a:p>
          <a:p>
            <a:pPr>
              <a:lnSpc>
                <a:spcPct val="80000"/>
              </a:lnSpc>
              <a:spcBef>
                <a:spcPct val="20000"/>
              </a:spcBef>
              <a:tabLst>
                <a:tab pos="140224" algn="l"/>
              </a:tabLst>
            </a:pPr>
            <a:r>
              <a:rPr lang="en-US" altLang="ko-KR" sz="1800" dirty="0">
                <a:ea typeface="굴림" panose="020B0600000101010101" pitchFamily="34" charset="-127"/>
                <a:sym typeface="Symbol" panose="05050102010706020507" pitchFamily="18" charset="2"/>
              </a:rPr>
              <a:t>What do we need? Cannot rely on physical security!</a:t>
            </a:r>
          </a:p>
          <a:p>
            <a:pPr lvl="1">
              <a:lnSpc>
                <a:spcPct val="80000"/>
              </a:lnSpc>
              <a:spcBef>
                <a:spcPct val="20000"/>
              </a:spcBef>
              <a:tabLst>
                <a:tab pos="140224" algn="l"/>
              </a:tabLst>
            </a:pPr>
            <a:r>
              <a:rPr lang="en-US" altLang="ko-KR" sz="1600" dirty="0">
                <a:solidFill>
                  <a:schemeClr val="hlink"/>
                </a:solidFill>
                <a:ea typeface="굴림" panose="020B0600000101010101" pitchFamily="34" charset="-127"/>
                <a:sym typeface="Symbol" panose="05050102010706020507" pitchFamily="18" charset="2"/>
              </a:rPr>
              <a:t>Encryption: Privacy, restrict receivers</a:t>
            </a:r>
          </a:p>
          <a:p>
            <a:pPr lvl="1">
              <a:lnSpc>
                <a:spcPct val="80000"/>
              </a:lnSpc>
              <a:spcBef>
                <a:spcPct val="20000"/>
              </a:spcBef>
              <a:tabLst>
                <a:tab pos="140224" algn="l"/>
              </a:tabLst>
            </a:pPr>
            <a:r>
              <a:rPr lang="en-US" altLang="ko-KR" sz="1600" dirty="0">
                <a:solidFill>
                  <a:schemeClr val="hlink"/>
                </a:solidFill>
                <a:ea typeface="굴림" panose="020B0600000101010101" pitchFamily="34" charset="-127"/>
                <a:sym typeface="Symbol" panose="05050102010706020507" pitchFamily="18" charset="2"/>
              </a:rPr>
              <a:t>Authentication: Remote Authenticity, restrict senders</a:t>
            </a:r>
          </a:p>
          <a:p>
            <a:pPr>
              <a:lnSpc>
                <a:spcPct val="80000"/>
              </a:lnSpc>
              <a:spcBef>
                <a:spcPct val="20000"/>
              </a:spcBef>
              <a:tabLst>
                <a:tab pos="140224" algn="l"/>
              </a:tabLst>
            </a:pPr>
            <a:endParaRPr lang="ko-KR" altLang="en-US" sz="2000" dirty="0">
              <a:ea typeface="굴림" panose="020B0600000101010101" pitchFamily="34" charset="-127"/>
            </a:endParaRPr>
          </a:p>
        </p:txBody>
      </p:sp>
      <p:grpSp>
        <p:nvGrpSpPr>
          <p:cNvPr id="1030157" name="Group 13"/>
          <p:cNvGrpSpPr>
            <a:grpSpLocks/>
          </p:cNvGrpSpPr>
          <p:nvPr/>
        </p:nvGrpSpPr>
        <p:grpSpPr bwMode="auto">
          <a:xfrm>
            <a:off x="1905000" y="1281964"/>
            <a:ext cx="5270500" cy="1301750"/>
            <a:chOff x="864" y="1104"/>
            <a:chExt cx="3984" cy="984"/>
          </a:xfrm>
        </p:grpSpPr>
        <p:grpSp>
          <p:nvGrpSpPr>
            <p:cNvPr id="16392" name="Group 11"/>
            <p:cNvGrpSpPr>
              <a:grpSpLocks/>
            </p:cNvGrpSpPr>
            <p:nvPr/>
          </p:nvGrpSpPr>
          <p:grpSpPr bwMode="auto">
            <a:xfrm>
              <a:off x="864" y="1104"/>
              <a:ext cx="3984" cy="984"/>
              <a:chOff x="864" y="1104"/>
              <a:chExt cx="3984" cy="984"/>
            </a:xfrm>
          </p:grpSpPr>
          <p:pic>
            <p:nvPicPr>
              <p:cNvPr id="16394" name="Picture 5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12" y="1104"/>
                <a:ext cx="936" cy="9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66CC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3810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16395" name="Rectangle 6" descr="Dark downward diagonal"/>
              <p:cNvSpPr>
                <a:spLocks noChangeArrowheads="1"/>
              </p:cNvSpPr>
              <p:nvPr/>
            </p:nvSpPr>
            <p:spPr bwMode="auto">
              <a:xfrm>
                <a:off x="1488" y="1440"/>
                <a:ext cx="2688" cy="192"/>
              </a:xfrm>
              <a:prstGeom prst="rect">
                <a:avLst/>
              </a:prstGeom>
              <a:pattFill prst="dkDnDiag">
                <a:fgClr>
                  <a:srgbClr val="00FFFF"/>
                </a:fgClr>
                <a:bgClr>
                  <a:schemeClr val="bg1"/>
                </a:bgClr>
              </a:pattFill>
              <a:ln w="38100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75398" tIns="37038" rIns="75398" bIns="37038" anchor="ctr"/>
              <a:lstStyle>
                <a:lvl1pPr>
                  <a:defRPr sz="16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sz="16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sz="16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sz="16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sz="16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16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16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16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16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endParaRPr lang="en-US" altLang="en-US" sz="1333" b="0" dirty="0">
                  <a:latin typeface="Gill Sans Light" charset="0"/>
                  <a:ea typeface="Gill Sans Light" charset="0"/>
                  <a:cs typeface="Gill Sans Light" charset="0"/>
                </a:endParaRPr>
              </a:p>
            </p:txBody>
          </p:sp>
          <p:pic>
            <p:nvPicPr>
              <p:cNvPr id="16396" name="Picture 7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64" y="1192"/>
                <a:ext cx="768" cy="70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66CC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3810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sp>
          <p:nvSpPr>
            <p:cNvPr id="16393" name="Text Box 8"/>
            <p:cNvSpPr txBox="1">
              <a:spLocks noChangeArrowheads="1"/>
            </p:cNvSpPr>
            <p:nvPr/>
          </p:nvSpPr>
          <p:spPr bwMode="auto">
            <a:xfrm>
              <a:off x="2484" y="1380"/>
              <a:ext cx="925" cy="3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66CC"/>
                  </a:solidFill>
                </a14:hiddenFill>
              </a:ext>
              <a:ext uri="{91240B29-F687-4f45-9708-019B960494DF}">
                <a14:hiddenLine xmlns:a14="http://schemas.microsoft.com/office/drawing/2010/main" xmlns="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5398" tIns="37038" rIns="75398" bIns="37038">
              <a:spAutoFit/>
            </a:bodyPr>
            <a:lstStyle>
              <a:lvl1pPr marL="228600" indent="-228600">
                <a:defRPr sz="16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16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16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16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16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16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16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16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16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r>
                <a:rPr lang="en-US" altLang="ko-KR" sz="2333" b="0">
                  <a:latin typeface="Gill Sans Light" charset="0"/>
                  <a:ea typeface="Gill Sans Light" charset="0"/>
                  <a:cs typeface="Gill Sans Light" charset="0"/>
                </a:rPr>
                <a:t>Network</a:t>
              </a:r>
            </a:p>
          </p:txBody>
        </p:sp>
      </p:grpSp>
      <p:grpSp>
        <p:nvGrpSpPr>
          <p:cNvPr id="1030156" name="Group 12"/>
          <p:cNvGrpSpPr>
            <a:grpSpLocks/>
          </p:cNvGrpSpPr>
          <p:nvPr/>
        </p:nvGrpSpPr>
        <p:grpSpPr bwMode="auto">
          <a:xfrm>
            <a:off x="3365500" y="1767476"/>
            <a:ext cx="1308364" cy="1502833"/>
            <a:chOff x="2051" y="1504"/>
            <a:chExt cx="989" cy="1136"/>
          </a:xfrm>
        </p:grpSpPr>
        <p:pic>
          <p:nvPicPr>
            <p:cNvPr id="16390" name="Picture 9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51" y="1504"/>
              <a:ext cx="733" cy="11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66CC"/>
                  </a:solidFill>
                </a14:hiddenFill>
              </a:ext>
              <a:ext uri="{91240B29-F687-4f45-9708-019B960494DF}">
                <a14:hiddenLine xmlns:a14="http://schemas.microsoft.com/office/drawing/2010/main" xmlns="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6391" name="Text Box 10"/>
            <p:cNvSpPr txBox="1">
              <a:spLocks noChangeArrowheads="1"/>
            </p:cNvSpPr>
            <p:nvPr/>
          </p:nvSpPr>
          <p:spPr bwMode="auto">
            <a:xfrm rot="5400000">
              <a:off x="2458" y="2019"/>
              <a:ext cx="876" cy="2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66CC"/>
                  </a:solidFill>
                </a14:hiddenFill>
              </a:ext>
              <a:ext uri="{91240B29-F687-4f45-9708-019B960494DF}">
                <a14:hiddenLine xmlns:a14="http://schemas.microsoft.com/office/drawing/2010/main" xmlns="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5398" tIns="37038" rIns="75398" bIns="37038">
              <a:spAutoFit/>
            </a:bodyPr>
            <a:lstStyle>
              <a:lvl1pPr marL="228600" indent="-228600">
                <a:defRPr sz="16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16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16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16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16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16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16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16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16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r>
                <a:rPr lang="en-US" altLang="ko-KR" sz="2000" b="0" dirty="0">
                  <a:latin typeface="Gill Sans Light" charset="0"/>
                  <a:ea typeface="Gill Sans Light" charset="0"/>
                  <a:cs typeface="Gill Sans Light" charset="0"/>
                </a:rPr>
                <a:t>PASS: </a:t>
              </a:r>
              <a:r>
                <a:rPr lang="en-US" altLang="ko-KR" sz="2000" b="0" dirty="0" err="1">
                  <a:latin typeface="Gill Sans Light" charset="0"/>
                  <a:ea typeface="Gill Sans Light" charset="0"/>
                  <a:cs typeface="Gill Sans Light" charset="0"/>
                </a:rPr>
                <a:t>gina</a:t>
              </a:r>
              <a:endParaRPr lang="en-US" altLang="ko-KR" sz="2000" b="0" dirty="0">
                <a:latin typeface="Gill Sans Light" charset="0"/>
                <a:ea typeface="Gill Sans Light" charset="0"/>
                <a:cs typeface="Gill Sans Light" charset="0"/>
              </a:endParaRPr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013F0B2-0621-0D48-A6D1-C62F0B3195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6078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Authentication via Secret Key</a:t>
            </a:r>
          </a:p>
        </p:txBody>
      </p:sp>
      <p:sp>
        <p:nvSpPr>
          <p:cNvPr id="12290" name="Content Placeholder 2"/>
          <p:cNvSpPr>
            <a:spLocks noGrp="1"/>
          </p:cNvSpPr>
          <p:nvPr>
            <p:ph idx="1"/>
          </p:nvPr>
        </p:nvSpPr>
        <p:spPr>
          <a:xfrm>
            <a:off x="340066" y="816159"/>
            <a:ext cx="8743477" cy="4083924"/>
          </a:xfrm>
        </p:spPr>
        <p:txBody>
          <a:bodyPr>
            <a:normAutofit/>
          </a:bodyPr>
          <a:lstStyle/>
          <a:p>
            <a:r>
              <a:rPr lang="en-US" altLang="en-US" sz="2000" dirty="0"/>
              <a:t>Main idea: entity proves identity by decrypting a secret encrypted with its own key</a:t>
            </a:r>
          </a:p>
          <a:p>
            <a:pPr lvl="1"/>
            <a:r>
              <a:rPr lang="en-US" altLang="en-US" sz="1800" dirty="0"/>
              <a:t>K – secret key shared only by A and B</a:t>
            </a:r>
          </a:p>
          <a:p>
            <a:r>
              <a:rPr lang="en-US" altLang="en-US" sz="2000" dirty="0"/>
              <a:t>A can asks B to authenticate itself by decrypting a nonce, i.e., random value, x</a:t>
            </a:r>
          </a:p>
          <a:p>
            <a:pPr lvl="1"/>
            <a:r>
              <a:rPr lang="en-US" altLang="en-US" sz="1800" dirty="0"/>
              <a:t>Avoid replay attacks (attacker impersonating client or server)</a:t>
            </a:r>
          </a:p>
          <a:p>
            <a:r>
              <a:rPr lang="en-US" altLang="en-US" sz="2000" dirty="0"/>
              <a:t>Vulnerable to man-in-the middle attack</a:t>
            </a:r>
          </a:p>
        </p:txBody>
      </p:sp>
      <p:sp>
        <p:nvSpPr>
          <p:cNvPr id="36867" name="Line 4"/>
          <p:cNvSpPr>
            <a:spLocks noChangeShapeType="1"/>
          </p:cNvSpPr>
          <p:nvPr/>
        </p:nvSpPr>
        <p:spPr bwMode="auto">
          <a:xfrm flipH="1">
            <a:off x="3184261" y="3492500"/>
            <a:ext cx="1323" cy="18415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75407" tIns="37042" rIns="75407" bIns="37042"/>
          <a:lstStyle/>
          <a:p>
            <a:endParaRPr lang="en-US" sz="1500"/>
          </a:p>
        </p:txBody>
      </p:sp>
      <p:sp>
        <p:nvSpPr>
          <p:cNvPr id="36868" name="Line 5"/>
          <p:cNvSpPr>
            <a:spLocks noChangeShapeType="1"/>
          </p:cNvSpPr>
          <p:nvPr/>
        </p:nvSpPr>
        <p:spPr bwMode="auto">
          <a:xfrm flipH="1">
            <a:off x="5343261" y="3492500"/>
            <a:ext cx="1323" cy="2032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75407" tIns="37042" rIns="75407" bIns="37042"/>
          <a:lstStyle/>
          <a:p>
            <a:endParaRPr lang="en-US" sz="1500"/>
          </a:p>
        </p:txBody>
      </p:sp>
      <p:grpSp>
        <p:nvGrpSpPr>
          <p:cNvPr id="2" name="Group 6"/>
          <p:cNvGrpSpPr>
            <a:grpSpLocks/>
          </p:cNvGrpSpPr>
          <p:nvPr/>
        </p:nvGrpSpPr>
        <p:grpSpPr bwMode="auto">
          <a:xfrm>
            <a:off x="3185583" y="3582459"/>
            <a:ext cx="2159000" cy="608542"/>
            <a:chOff x="3072" y="1220"/>
            <a:chExt cx="1632" cy="460"/>
          </a:xfrm>
        </p:grpSpPr>
        <p:sp>
          <p:nvSpPr>
            <p:cNvPr id="36876" name="Line 7"/>
            <p:cNvSpPr>
              <a:spLocks noChangeShapeType="1"/>
            </p:cNvSpPr>
            <p:nvPr/>
          </p:nvSpPr>
          <p:spPr bwMode="auto">
            <a:xfrm>
              <a:off x="3072" y="1296"/>
              <a:ext cx="1632" cy="38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lIns="75407" tIns="37042" rIns="75407" bIns="37042"/>
            <a:lstStyle/>
            <a:p>
              <a:endParaRPr lang="en-US" sz="1500"/>
            </a:p>
          </p:txBody>
        </p:sp>
        <p:sp>
          <p:nvSpPr>
            <p:cNvPr id="36877" name="Text Box 8"/>
            <p:cNvSpPr txBox="1">
              <a:spLocks noChangeArrowheads="1"/>
            </p:cNvSpPr>
            <p:nvPr/>
          </p:nvSpPr>
          <p:spPr bwMode="auto">
            <a:xfrm rot="765608">
              <a:off x="3425" y="1220"/>
              <a:ext cx="608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75407" tIns="37042" rIns="75407" bIns="37042"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1667" b="0">
                  <a:latin typeface="Arial" panose="020B0604020202020204" pitchFamily="34" charset="0"/>
                </a:rPr>
                <a:t>E(x, K)</a:t>
              </a:r>
            </a:p>
          </p:txBody>
        </p:sp>
      </p:grpSp>
      <p:grpSp>
        <p:nvGrpSpPr>
          <p:cNvPr id="3" name="Group 9"/>
          <p:cNvGrpSpPr>
            <a:grpSpLocks/>
          </p:cNvGrpSpPr>
          <p:nvPr/>
        </p:nvGrpSpPr>
        <p:grpSpPr bwMode="auto">
          <a:xfrm>
            <a:off x="3077104" y="4191000"/>
            <a:ext cx="2267479" cy="635000"/>
            <a:chOff x="2990" y="1680"/>
            <a:chExt cx="1714" cy="480"/>
          </a:xfrm>
        </p:grpSpPr>
        <p:sp>
          <p:nvSpPr>
            <p:cNvPr id="36874" name="Line 10"/>
            <p:cNvSpPr>
              <a:spLocks noChangeShapeType="1"/>
            </p:cNvSpPr>
            <p:nvPr/>
          </p:nvSpPr>
          <p:spPr bwMode="auto">
            <a:xfrm flipH="1">
              <a:off x="3072" y="1680"/>
              <a:ext cx="1632" cy="48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lIns="75407" tIns="37042" rIns="75407" bIns="37042"/>
            <a:lstStyle/>
            <a:p>
              <a:endParaRPr lang="en-US" sz="1500"/>
            </a:p>
          </p:txBody>
        </p:sp>
        <p:sp>
          <p:nvSpPr>
            <p:cNvPr id="36875" name="Text Box 11"/>
            <p:cNvSpPr txBox="1">
              <a:spLocks noChangeArrowheads="1"/>
            </p:cNvSpPr>
            <p:nvPr/>
          </p:nvSpPr>
          <p:spPr bwMode="auto">
            <a:xfrm rot="20665020">
              <a:off x="2990" y="1821"/>
              <a:ext cx="1003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75407" tIns="37042" rIns="75407" bIns="37042"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1667" b="0">
                  <a:latin typeface="Arial" panose="020B0604020202020204" pitchFamily="34" charset="0"/>
                </a:rPr>
                <a:t>                  x</a:t>
              </a:r>
            </a:p>
          </p:txBody>
        </p:sp>
      </p:grpSp>
      <p:sp>
        <p:nvSpPr>
          <p:cNvPr id="36871" name="Text Box 12"/>
          <p:cNvSpPr txBox="1">
            <a:spLocks noChangeArrowheads="1"/>
          </p:cNvSpPr>
          <p:nvPr/>
        </p:nvSpPr>
        <p:spPr bwMode="auto">
          <a:xfrm>
            <a:off x="3048000" y="3202782"/>
            <a:ext cx="323809" cy="382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75407" tIns="37042" rIns="75407" bIns="37042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000" b="0">
                <a:latin typeface="Arial" panose="020B0604020202020204" pitchFamily="34" charset="0"/>
              </a:rPr>
              <a:t>A</a:t>
            </a:r>
          </a:p>
        </p:txBody>
      </p:sp>
      <p:sp>
        <p:nvSpPr>
          <p:cNvPr id="36872" name="Text Box 13"/>
          <p:cNvSpPr txBox="1">
            <a:spLocks noChangeArrowheads="1"/>
          </p:cNvSpPr>
          <p:nvPr/>
        </p:nvSpPr>
        <p:spPr bwMode="auto">
          <a:xfrm>
            <a:off x="5207000" y="3214688"/>
            <a:ext cx="323809" cy="382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75407" tIns="37042" rIns="75407" bIns="37042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000" b="0">
                <a:latin typeface="Arial" panose="020B0604020202020204" pitchFamily="34" charset="0"/>
              </a:rPr>
              <a:t>B</a:t>
            </a:r>
          </a:p>
        </p:txBody>
      </p:sp>
      <p:sp>
        <p:nvSpPr>
          <p:cNvPr id="36873" name="TextBox 13"/>
          <p:cNvSpPr txBox="1">
            <a:spLocks noChangeArrowheads="1"/>
          </p:cNvSpPr>
          <p:nvPr/>
        </p:nvSpPr>
        <p:spPr bwMode="auto">
          <a:xfrm>
            <a:off x="5651500" y="4127501"/>
            <a:ext cx="2286000" cy="109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marL="0" lvl="1" eaLnBrk="1" hangingPunct="1"/>
            <a:r>
              <a:rPr lang="en-US" altLang="en-US" sz="1667" b="0">
                <a:latin typeface="Helvetica" panose="020B0604020202020204" pitchFamily="34" charset="0"/>
              </a:rPr>
              <a:t>Notation: E(m,k) – encrypt message m with key k</a:t>
            </a:r>
          </a:p>
          <a:p>
            <a:pPr eaLnBrk="1" hangingPunct="1"/>
            <a:endParaRPr lang="en-US" altLang="en-US" sz="1500" b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70A403-150E-424E-B1D7-085E0F500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37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ea typeface="굴림" panose="020B0600000101010101" pitchFamily="34" charset="-127"/>
              </a:rPr>
              <a:t>Secure Hash Function</a:t>
            </a:r>
          </a:p>
        </p:txBody>
      </p:sp>
      <p:sp>
        <p:nvSpPr>
          <p:cNvPr id="10424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7207" y="1026460"/>
            <a:ext cx="8932403" cy="5143500"/>
          </a:xfrm>
        </p:spPr>
        <p:txBody>
          <a:bodyPr>
            <a:normAutofit/>
          </a:bodyPr>
          <a:lstStyle/>
          <a:p>
            <a:pPr lvl="1">
              <a:lnSpc>
                <a:spcPct val="80000"/>
              </a:lnSpc>
              <a:spcBef>
                <a:spcPct val="15000"/>
              </a:spcBef>
              <a:tabLst>
                <a:tab pos="2046471" algn="l"/>
              </a:tabLst>
            </a:pPr>
            <a:endParaRPr lang="ko-KR" altLang="en-US" sz="2000" dirty="0">
              <a:latin typeface="Helvetica" pitchFamily="2" charset="0"/>
              <a:ea typeface="굴림" panose="020B0600000101010101" pitchFamily="34" charset="-127"/>
            </a:endParaRPr>
          </a:p>
          <a:p>
            <a:pPr lvl="1">
              <a:lnSpc>
                <a:spcPct val="80000"/>
              </a:lnSpc>
              <a:spcBef>
                <a:spcPct val="15000"/>
              </a:spcBef>
              <a:tabLst>
                <a:tab pos="2046471" algn="l"/>
              </a:tabLst>
            </a:pPr>
            <a:endParaRPr lang="ko-KR" altLang="en-US" sz="2000" dirty="0">
              <a:latin typeface="Helvetica" pitchFamily="2" charset="0"/>
              <a:ea typeface="굴림" panose="020B0600000101010101" pitchFamily="34" charset="-127"/>
            </a:endParaRPr>
          </a:p>
          <a:p>
            <a:pPr lvl="1">
              <a:lnSpc>
                <a:spcPct val="80000"/>
              </a:lnSpc>
              <a:spcBef>
                <a:spcPct val="15000"/>
              </a:spcBef>
              <a:tabLst>
                <a:tab pos="2046471" algn="l"/>
              </a:tabLst>
            </a:pPr>
            <a:endParaRPr lang="ko-KR" altLang="en-US" sz="2000" dirty="0">
              <a:latin typeface="Helvetica" pitchFamily="2" charset="0"/>
              <a:ea typeface="굴림" panose="020B0600000101010101" pitchFamily="34" charset="-127"/>
            </a:endParaRPr>
          </a:p>
          <a:p>
            <a:pPr lvl="1">
              <a:lnSpc>
                <a:spcPct val="80000"/>
              </a:lnSpc>
              <a:spcBef>
                <a:spcPct val="15000"/>
              </a:spcBef>
              <a:tabLst>
                <a:tab pos="2046471" algn="l"/>
              </a:tabLst>
            </a:pPr>
            <a:endParaRPr lang="en-US" altLang="ko-KR" sz="2000" dirty="0">
              <a:latin typeface="Helvetica" pitchFamily="2" charset="0"/>
              <a:ea typeface="굴림" panose="020B0600000101010101" pitchFamily="34" charset="-127"/>
            </a:endParaRPr>
          </a:p>
          <a:p>
            <a:pPr lvl="1">
              <a:lnSpc>
                <a:spcPct val="80000"/>
              </a:lnSpc>
              <a:spcBef>
                <a:spcPct val="15000"/>
              </a:spcBef>
              <a:tabLst>
                <a:tab pos="2046471" algn="l"/>
              </a:tabLst>
            </a:pPr>
            <a:endParaRPr lang="ko-KR" altLang="en-US" sz="2000" dirty="0">
              <a:latin typeface="Helvetica" pitchFamily="2" charset="0"/>
              <a:ea typeface="굴림" panose="020B0600000101010101" pitchFamily="34" charset="-127"/>
            </a:endParaRPr>
          </a:p>
          <a:p>
            <a:pPr>
              <a:lnSpc>
                <a:spcPct val="80000"/>
              </a:lnSpc>
              <a:spcBef>
                <a:spcPct val="15000"/>
              </a:spcBef>
              <a:tabLst>
                <a:tab pos="2046471" algn="l"/>
              </a:tabLst>
            </a:pPr>
            <a:r>
              <a:rPr lang="en-US" altLang="ko-KR" sz="2000" dirty="0">
                <a:latin typeface="Helvetica" pitchFamily="2" charset="0"/>
                <a:ea typeface="굴림" panose="020B0600000101010101" pitchFamily="34" charset="-127"/>
              </a:rPr>
              <a:t>Hash Function: Short summary of data (message)</a:t>
            </a:r>
          </a:p>
          <a:p>
            <a:pPr lvl="1">
              <a:lnSpc>
                <a:spcPct val="80000"/>
              </a:lnSpc>
              <a:spcBef>
                <a:spcPct val="15000"/>
              </a:spcBef>
              <a:tabLst>
                <a:tab pos="2046471" algn="l"/>
              </a:tabLst>
            </a:pPr>
            <a:r>
              <a:rPr lang="en-US" altLang="ko-KR" sz="1800" dirty="0">
                <a:latin typeface="Helvetica" pitchFamily="2" charset="0"/>
                <a:ea typeface="굴림" panose="020B0600000101010101" pitchFamily="34" charset="-127"/>
              </a:rPr>
              <a:t>For instance, h</a:t>
            </a:r>
            <a:r>
              <a:rPr lang="en-US" altLang="ko-KR" sz="1800" baseline="-25000" dirty="0">
                <a:latin typeface="Helvetica" pitchFamily="2" charset="0"/>
                <a:ea typeface="굴림" panose="020B0600000101010101" pitchFamily="34" charset="-127"/>
              </a:rPr>
              <a:t>1</a:t>
            </a:r>
            <a:r>
              <a:rPr lang="en-US" altLang="ko-KR" sz="1800" dirty="0">
                <a:latin typeface="Helvetica" pitchFamily="2" charset="0"/>
                <a:ea typeface="굴림" panose="020B0600000101010101" pitchFamily="34" charset="-127"/>
              </a:rPr>
              <a:t>=H(M</a:t>
            </a:r>
            <a:r>
              <a:rPr lang="en-US" altLang="ko-KR" sz="1800" baseline="-25000" dirty="0">
                <a:latin typeface="Helvetica" pitchFamily="2" charset="0"/>
                <a:ea typeface="굴림" panose="020B0600000101010101" pitchFamily="34" charset="-127"/>
              </a:rPr>
              <a:t>1</a:t>
            </a:r>
            <a:r>
              <a:rPr lang="en-US" altLang="ko-KR" sz="1800" dirty="0">
                <a:latin typeface="Helvetica" pitchFamily="2" charset="0"/>
                <a:ea typeface="굴림" panose="020B0600000101010101" pitchFamily="34" charset="-127"/>
              </a:rPr>
              <a:t>) is the hash of message M</a:t>
            </a:r>
            <a:r>
              <a:rPr lang="en-US" altLang="ko-KR" sz="1800" baseline="-25000" dirty="0">
                <a:latin typeface="Helvetica" pitchFamily="2" charset="0"/>
                <a:ea typeface="굴림" panose="020B0600000101010101" pitchFamily="34" charset="-127"/>
              </a:rPr>
              <a:t>1</a:t>
            </a:r>
            <a:endParaRPr lang="en-US" altLang="ko-KR" sz="1800" dirty="0">
              <a:latin typeface="Helvetica" pitchFamily="2" charset="0"/>
              <a:ea typeface="굴림" panose="020B0600000101010101" pitchFamily="34" charset="-127"/>
            </a:endParaRPr>
          </a:p>
          <a:p>
            <a:pPr lvl="2">
              <a:lnSpc>
                <a:spcPct val="80000"/>
              </a:lnSpc>
              <a:spcBef>
                <a:spcPct val="15000"/>
              </a:spcBef>
              <a:tabLst>
                <a:tab pos="2046471" algn="l"/>
              </a:tabLst>
            </a:pPr>
            <a:r>
              <a:rPr lang="en-US" altLang="ko-KR" dirty="0">
                <a:latin typeface="Helvetica" pitchFamily="2" charset="0"/>
                <a:ea typeface="굴림" panose="020B0600000101010101" pitchFamily="34" charset="-127"/>
              </a:rPr>
              <a:t>h</a:t>
            </a:r>
            <a:r>
              <a:rPr lang="en-US" altLang="ko-KR" baseline="-25000" dirty="0">
                <a:latin typeface="Helvetica" pitchFamily="2" charset="0"/>
                <a:ea typeface="굴림" panose="020B0600000101010101" pitchFamily="34" charset="-127"/>
              </a:rPr>
              <a:t>1</a:t>
            </a:r>
            <a:r>
              <a:rPr lang="en-US" altLang="ko-KR" dirty="0">
                <a:latin typeface="Helvetica" pitchFamily="2" charset="0"/>
                <a:ea typeface="굴림" panose="020B0600000101010101" pitchFamily="34" charset="-127"/>
              </a:rPr>
              <a:t> fixed length, despite size of message M</a:t>
            </a:r>
            <a:r>
              <a:rPr lang="en-US" altLang="ko-KR" baseline="-25000" dirty="0">
                <a:latin typeface="Helvetica" pitchFamily="2" charset="0"/>
                <a:ea typeface="굴림" panose="020B0600000101010101" pitchFamily="34" charset="-127"/>
              </a:rPr>
              <a:t>1</a:t>
            </a:r>
            <a:endParaRPr lang="en-US" altLang="ko-KR" dirty="0">
              <a:latin typeface="Helvetica" pitchFamily="2" charset="0"/>
              <a:ea typeface="굴림" panose="020B0600000101010101" pitchFamily="34" charset="-127"/>
            </a:endParaRPr>
          </a:p>
          <a:p>
            <a:pPr lvl="2">
              <a:lnSpc>
                <a:spcPct val="80000"/>
              </a:lnSpc>
              <a:spcBef>
                <a:spcPct val="15000"/>
              </a:spcBef>
              <a:tabLst>
                <a:tab pos="2046471" algn="l"/>
              </a:tabLst>
            </a:pPr>
            <a:r>
              <a:rPr lang="en-US" altLang="ko-KR" dirty="0">
                <a:latin typeface="Helvetica" pitchFamily="2" charset="0"/>
                <a:ea typeface="굴림" panose="020B0600000101010101" pitchFamily="34" charset="-127"/>
              </a:rPr>
              <a:t>Often, h</a:t>
            </a:r>
            <a:r>
              <a:rPr lang="en-US" altLang="ko-KR" baseline="-25000" dirty="0">
                <a:latin typeface="Helvetica" pitchFamily="2" charset="0"/>
                <a:ea typeface="굴림" panose="020B0600000101010101" pitchFamily="34" charset="-127"/>
              </a:rPr>
              <a:t>1</a:t>
            </a:r>
            <a:r>
              <a:rPr lang="en-US" altLang="ko-KR" dirty="0">
                <a:latin typeface="Helvetica" pitchFamily="2" charset="0"/>
                <a:ea typeface="굴림" panose="020B0600000101010101" pitchFamily="34" charset="-127"/>
              </a:rPr>
              <a:t> is called the “digest” of M</a:t>
            </a:r>
            <a:r>
              <a:rPr lang="en-US" altLang="ko-KR" baseline="-25000" dirty="0">
                <a:latin typeface="Helvetica" pitchFamily="2" charset="0"/>
                <a:ea typeface="굴림" panose="020B0600000101010101" pitchFamily="34" charset="-127"/>
              </a:rPr>
              <a:t>1</a:t>
            </a:r>
          </a:p>
          <a:p>
            <a:pPr lvl="2">
              <a:lnSpc>
                <a:spcPct val="80000"/>
              </a:lnSpc>
              <a:spcBef>
                <a:spcPct val="15000"/>
              </a:spcBef>
              <a:tabLst>
                <a:tab pos="2046471" algn="l"/>
              </a:tabLst>
            </a:pPr>
            <a:endParaRPr lang="en-US" altLang="ko-KR" sz="800" dirty="0">
              <a:latin typeface="Helvetica" pitchFamily="2" charset="0"/>
              <a:ea typeface="굴림" panose="020B0600000101010101" pitchFamily="34" charset="-127"/>
            </a:endParaRPr>
          </a:p>
          <a:p>
            <a:pPr>
              <a:lnSpc>
                <a:spcPct val="80000"/>
              </a:lnSpc>
              <a:spcBef>
                <a:spcPct val="15000"/>
              </a:spcBef>
              <a:tabLst>
                <a:tab pos="2046471" algn="l"/>
              </a:tabLst>
            </a:pPr>
            <a:r>
              <a:rPr lang="en-US" altLang="ko-KR" sz="2000" dirty="0">
                <a:latin typeface="Helvetica" pitchFamily="2" charset="0"/>
                <a:ea typeface="굴림" panose="020B0600000101010101" pitchFamily="34" charset="-127"/>
              </a:rPr>
              <a:t>Hash function H is considered secure if </a:t>
            </a:r>
          </a:p>
          <a:p>
            <a:pPr lvl="1">
              <a:lnSpc>
                <a:spcPct val="80000"/>
              </a:lnSpc>
              <a:spcBef>
                <a:spcPct val="15000"/>
              </a:spcBef>
              <a:tabLst>
                <a:tab pos="2046471" algn="l"/>
              </a:tabLst>
            </a:pPr>
            <a:r>
              <a:rPr lang="en-US" altLang="ko-KR" sz="1800" dirty="0">
                <a:latin typeface="Helvetica" pitchFamily="2" charset="0"/>
                <a:ea typeface="굴림" panose="020B0600000101010101" pitchFamily="34" charset="-127"/>
              </a:rPr>
              <a:t>It is infeasible to find M</a:t>
            </a:r>
            <a:r>
              <a:rPr lang="en-US" altLang="ko-KR" sz="1800" baseline="-25000" dirty="0">
                <a:latin typeface="Helvetica" pitchFamily="2" charset="0"/>
                <a:ea typeface="굴림" panose="020B0600000101010101" pitchFamily="34" charset="-127"/>
              </a:rPr>
              <a:t>2</a:t>
            </a:r>
            <a:r>
              <a:rPr lang="en-US" altLang="ko-KR" sz="1800" dirty="0">
                <a:latin typeface="Helvetica" pitchFamily="2" charset="0"/>
                <a:ea typeface="굴림" panose="020B0600000101010101" pitchFamily="34" charset="-127"/>
              </a:rPr>
              <a:t> with h</a:t>
            </a:r>
            <a:r>
              <a:rPr lang="en-US" altLang="ko-KR" sz="1800" baseline="-25000" dirty="0">
                <a:latin typeface="Helvetica" pitchFamily="2" charset="0"/>
                <a:ea typeface="굴림" panose="020B0600000101010101" pitchFamily="34" charset="-127"/>
              </a:rPr>
              <a:t>1</a:t>
            </a:r>
            <a:r>
              <a:rPr lang="en-US" altLang="ko-KR" sz="1800" dirty="0">
                <a:latin typeface="Helvetica" pitchFamily="2" charset="0"/>
                <a:ea typeface="굴림" panose="020B0600000101010101" pitchFamily="34" charset="-127"/>
              </a:rPr>
              <a:t>=H(M</a:t>
            </a:r>
            <a:r>
              <a:rPr lang="en-US" altLang="ko-KR" sz="1800" baseline="-25000" dirty="0">
                <a:latin typeface="Helvetica" pitchFamily="2" charset="0"/>
                <a:ea typeface="굴림" panose="020B0600000101010101" pitchFamily="34" charset="-127"/>
              </a:rPr>
              <a:t>2</a:t>
            </a:r>
            <a:r>
              <a:rPr lang="en-US" altLang="ko-KR" sz="1800" dirty="0">
                <a:latin typeface="Helvetica" pitchFamily="2" charset="0"/>
                <a:ea typeface="굴림" panose="020B0600000101010101" pitchFamily="34" charset="-127"/>
              </a:rPr>
              <a:t>); i.e., can’t easily find other message with same digest as given message</a:t>
            </a:r>
          </a:p>
          <a:p>
            <a:pPr lvl="1">
              <a:lnSpc>
                <a:spcPct val="80000"/>
              </a:lnSpc>
              <a:spcBef>
                <a:spcPct val="15000"/>
              </a:spcBef>
              <a:tabLst>
                <a:tab pos="2046471" algn="l"/>
              </a:tabLst>
            </a:pPr>
            <a:r>
              <a:rPr lang="en-US" altLang="ko-KR" sz="1800" dirty="0">
                <a:latin typeface="Helvetica" pitchFamily="2" charset="0"/>
                <a:ea typeface="굴림" panose="020B0600000101010101" pitchFamily="34" charset="-127"/>
              </a:rPr>
              <a:t>It is infeasible to locate two messages, m</a:t>
            </a:r>
            <a:r>
              <a:rPr lang="en-US" altLang="ko-KR" sz="1800" baseline="-25000" dirty="0">
                <a:latin typeface="Helvetica" pitchFamily="2" charset="0"/>
                <a:ea typeface="굴림" panose="020B0600000101010101" pitchFamily="34" charset="-127"/>
              </a:rPr>
              <a:t>1</a:t>
            </a:r>
            <a:r>
              <a:rPr lang="en-US" altLang="ko-KR" sz="1800" dirty="0">
                <a:latin typeface="Helvetica" pitchFamily="2" charset="0"/>
                <a:ea typeface="굴림" panose="020B0600000101010101" pitchFamily="34" charset="-127"/>
              </a:rPr>
              <a:t> and m</a:t>
            </a:r>
            <a:r>
              <a:rPr lang="en-US" altLang="ko-KR" sz="1800" baseline="-25000" dirty="0">
                <a:latin typeface="Helvetica" pitchFamily="2" charset="0"/>
                <a:ea typeface="굴림" panose="020B0600000101010101" pitchFamily="34" charset="-127"/>
              </a:rPr>
              <a:t>2</a:t>
            </a:r>
            <a:r>
              <a:rPr lang="en-US" altLang="ko-KR" sz="1800" dirty="0">
                <a:latin typeface="Helvetica" pitchFamily="2" charset="0"/>
                <a:ea typeface="굴림" panose="020B0600000101010101" pitchFamily="34" charset="-127"/>
              </a:rPr>
              <a:t>, which “collide”, i.e. for which H(m</a:t>
            </a:r>
            <a:r>
              <a:rPr lang="en-US" altLang="ko-KR" sz="1800" baseline="-25000" dirty="0">
                <a:latin typeface="Helvetica" pitchFamily="2" charset="0"/>
                <a:ea typeface="굴림" panose="020B0600000101010101" pitchFamily="34" charset="-127"/>
              </a:rPr>
              <a:t>1</a:t>
            </a:r>
            <a:r>
              <a:rPr lang="en-US" altLang="ko-KR" sz="1800" dirty="0">
                <a:latin typeface="Helvetica" pitchFamily="2" charset="0"/>
                <a:ea typeface="굴림" panose="020B0600000101010101" pitchFamily="34" charset="-127"/>
              </a:rPr>
              <a:t>) = H(m</a:t>
            </a:r>
            <a:r>
              <a:rPr lang="en-US" altLang="ko-KR" sz="1800" baseline="-25000" dirty="0">
                <a:latin typeface="Helvetica" pitchFamily="2" charset="0"/>
                <a:ea typeface="굴림" panose="020B0600000101010101" pitchFamily="34" charset="-127"/>
              </a:rPr>
              <a:t>2</a:t>
            </a:r>
            <a:r>
              <a:rPr lang="en-US" altLang="ko-KR" sz="1800" dirty="0">
                <a:latin typeface="Helvetica" pitchFamily="2" charset="0"/>
                <a:ea typeface="굴림" panose="020B0600000101010101" pitchFamily="34" charset="-127"/>
              </a:rPr>
              <a:t>)</a:t>
            </a:r>
          </a:p>
          <a:p>
            <a:pPr lvl="1">
              <a:lnSpc>
                <a:spcPct val="80000"/>
              </a:lnSpc>
              <a:spcBef>
                <a:spcPct val="15000"/>
              </a:spcBef>
              <a:tabLst>
                <a:tab pos="2046471" algn="l"/>
              </a:tabLst>
            </a:pPr>
            <a:r>
              <a:rPr lang="en-US" altLang="ko-KR" sz="1800" dirty="0">
                <a:latin typeface="Helvetica" pitchFamily="2" charset="0"/>
                <a:ea typeface="굴림" panose="020B0600000101010101" pitchFamily="34" charset="-127"/>
              </a:rPr>
              <a:t>A small change in a message changes many bits of digest/can’t tell anything about message given its hash</a:t>
            </a:r>
          </a:p>
        </p:txBody>
      </p:sp>
      <p:grpSp>
        <p:nvGrpSpPr>
          <p:cNvPr id="1042438" name="Group 6"/>
          <p:cNvGrpSpPr>
            <a:grpSpLocks/>
          </p:cNvGrpSpPr>
          <p:nvPr/>
        </p:nvGrpSpPr>
        <p:grpSpPr bwMode="auto">
          <a:xfrm>
            <a:off x="2222500" y="801254"/>
            <a:ext cx="4635500" cy="1397000"/>
            <a:chOff x="1104" y="2448"/>
            <a:chExt cx="3504" cy="1056"/>
          </a:xfrm>
        </p:grpSpPr>
        <p:sp>
          <p:nvSpPr>
            <p:cNvPr id="22533" name="Rectangle 7"/>
            <p:cNvSpPr>
              <a:spLocks noChangeArrowheads="1"/>
            </p:cNvSpPr>
            <p:nvPr/>
          </p:nvSpPr>
          <p:spPr bwMode="auto">
            <a:xfrm>
              <a:off x="3216" y="2448"/>
              <a:ext cx="1392" cy="480"/>
            </a:xfrm>
            <a:prstGeom prst="rect">
              <a:avLst/>
            </a:prstGeom>
            <a:solidFill>
              <a:srgbClr val="FF66CC"/>
            </a:solidFill>
            <a:ln w="381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5398" tIns="37038" rIns="75398" bIns="37038" anchor="ctr"/>
            <a:lstStyle>
              <a:lvl1pPr marL="228600" indent="-228600">
                <a:defRPr sz="16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16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16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16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16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16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16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16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16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 algn="l"/>
              <a:r>
                <a:rPr lang="en-US" altLang="ko-KR" sz="1333" b="0">
                  <a:latin typeface="Consolas" charset="0"/>
                  <a:ea typeface="Consolas" charset="0"/>
                  <a:cs typeface="Consolas" charset="0"/>
                </a:rPr>
                <a:t>DFCD3454BBEA788A</a:t>
              </a:r>
            </a:p>
            <a:p>
              <a:pPr algn="l"/>
              <a:r>
                <a:rPr lang="en-US" altLang="ko-KR" sz="1333" b="0">
                  <a:latin typeface="Consolas" charset="0"/>
                  <a:ea typeface="Consolas" charset="0"/>
                  <a:cs typeface="Consolas" charset="0"/>
                </a:rPr>
                <a:t>751A696C24D97009</a:t>
              </a:r>
            </a:p>
            <a:p>
              <a:pPr algn="l"/>
              <a:r>
                <a:rPr lang="en-US" altLang="ko-KR" sz="1333" b="0">
                  <a:latin typeface="Consolas" charset="0"/>
                  <a:ea typeface="Consolas" charset="0"/>
                  <a:cs typeface="Consolas" charset="0"/>
                </a:rPr>
                <a:t>CA992D17</a:t>
              </a:r>
            </a:p>
          </p:txBody>
        </p:sp>
        <p:sp>
          <p:nvSpPr>
            <p:cNvPr id="22534" name="Rectangle 8"/>
            <p:cNvSpPr>
              <a:spLocks noChangeArrowheads="1"/>
            </p:cNvSpPr>
            <p:nvPr/>
          </p:nvSpPr>
          <p:spPr bwMode="auto">
            <a:xfrm>
              <a:off x="1104" y="3072"/>
              <a:ext cx="912" cy="384"/>
            </a:xfrm>
            <a:prstGeom prst="rect">
              <a:avLst/>
            </a:prstGeom>
            <a:solidFill>
              <a:srgbClr val="00FFFF"/>
            </a:solidFill>
            <a:ln w="381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5398" tIns="37038" rIns="75398" bIns="37038" anchor="ctr"/>
            <a:lstStyle>
              <a:lvl1pPr marL="228600" indent="-228600">
                <a:defRPr sz="16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16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16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16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16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16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16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16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16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en-US" altLang="ko-KR" sz="1167" b="0">
                  <a:latin typeface="Consolas" charset="0"/>
                  <a:ea typeface="Consolas" charset="0"/>
                  <a:cs typeface="Consolas" charset="0"/>
                </a:rPr>
                <a:t>The red fox</a:t>
              </a:r>
            </a:p>
            <a:p>
              <a:pPr>
                <a:spcBef>
                  <a:spcPct val="0"/>
                </a:spcBef>
              </a:pPr>
              <a:r>
                <a:rPr lang="en-US" altLang="ko-KR" sz="1167" b="0" dirty="0">
                  <a:latin typeface="Consolas" charset="0"/>
                  <a:ea typeface="Consolas" charset="0"/>
                  <a:cs typeface="Consolas" charset="0"/>
                </a:rPr>
                <a:t>runs across</a:t>
              </a:r>
            </a:p>
            <a:p>
              <a:pPr>
                <a:spcBef>
                  <a:spcPct val="0"/>
                </a:spcBef>
              </a:pPr>
              <a:r>
                <a:rPr lang="en-US" altLang="ko-KR" sz="1167" b="0" dirty="0">
                  <a:latin typeface="Consolas" charset="0"/>
                  <a:ea typeface="Consolas" charset="0"/>
                  <a:cs typeface="Consolas" charset="0"/>
                </a:rPr>
                <a:t>the ice</a:t>
              </a:r>
            </a:p>
          </p:txBody>
        </p:sp>
        <p:sp>
          <p:nvSpPr>
            <p:cNvPr id="22535" name="Rectangle 9"/>
            <p:cNvSpPr>
              <a:spLocks noChangeArrowheads="1"/>
            </p:cNvSpPr>
            <p:nvPr/>
          </p:nvSpPr>
          <p:spPr bwMode="auto">
            <a:xfrm>
              <a:off x="2304" y="2496"/>
              <a:ext cx="624" cy="384"/>
            </a:xfrm>
            <a:prstGeom prst="rect">
              <a:avLst/>
            </a:prstGeom>
            <a:solidFill>
              <a:srgbClr val="53FB25"/>
            </a:solidFill>
            <a:ln w="381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5398" tIns="37038" rIns="75398" bIns="37038" anchor="ctr"/>
            <a:lstStyle>
              <a:lvl1pPr marL="228600" indent="-228600">
                <a:defRPr sz="16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16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16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16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16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16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16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16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16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r>
                <a:rPr lang="en-US" altLang="ko-KR" sz="1333" b="0">
                  <a:latin typeface="Consolas" charset="0"/>
                  <a:ea typeface="Consolas" charset="0"/>
                  <a:cs typeface="Consolas" charset="0"/>
                </a:rPr>
                <a:t>Hash</a:t>
              </a:r>
            </a:p>
            <a:p>
              <a:r>
                <a:rPr lang="en-US" altLang="ko-KR" sz="1333" b="0">
                  <a:latin typeface="Consolas" charset="0"/>
                  <a:ea typeface="Consolas" charset="0"/>
                  <a:cs typeface="Consolas" charset="0"/>
                </a:rPr>
                <a:t>Function</a:t>
              </a:r>
            </a:p>
          </p:txBody>
        </p:sp>
        <p:sp>
          <p:nvSpPr>
            <p:cNvPr id="22536" name="Rectangle 10"/>
            <p:cNvSpPr>
              <a:spLocks noChangeArrowheads="1"/>
            </p:cNvSpPr>
            <p:nvPr/>
          </p:nvSpPr>
          <p:spPr bwMode="auto">
            <a:xfrm>
              <a:off x="2304" y="3072"/>
              <a:ext cx="624" cy="384"/>
            </a:xfrm>
            <a:prstGeom prst="rect">
              <a:avLst/>
            </a:prstGeom>
            <a:solidFill>
              <a:srgbClr val="53FB25"/>
            </a:solidFill>
            <a:ln w="381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5398" tIns="37038" rIns="75398" bIns="37038" anchor="ctr"/>
            <a:lstStyle>
              <a:lvl1pPr marL="228600" indent="-228600">
                <a:defRPr sz="16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16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16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16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16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16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16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16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16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r>
                <a:rPr lang="en-US" altLang="ko-KR" sz="1333" b="0">
                  <a:latin typeface="Consolas" charset="0"/>
                  <a:ea typeface="Consolas" charset="0"/>
                  <a:cs typeface="Consolas" charset="0"/>
                </a:rPr>
                <a:t>Hash</a:t>
              </a:r>
            </a:p>
            <a:p>
              <a:r>
                <a:rPr lang="en-US" altLang="ko-KR" sz="1333" b="0">
                  <a:latin typeface="Consolas" charset="0"/>
                  <a:ea typeface="Consolas" charset="0"/>
                  <a:cs typeface="Consolas" charset="0"/>
                </a:rPr>
                <a:t>Function</a:t>
              </a:r>
            </a:p>
          </p:txBody>
        </p:sp>
        <p:sp>
          <p:nvSpPr>
            <p:cNvPr id="22537" name="Rectangle 11"/>
            <p:cNvSpPr>
              <a:spLocks noChangeArrowheads="1"/>
            </p:cNvSpPr>
            <p:nvPr/>
          </p:nvSpPr>
          <p:spPr bwMode="auto">
            <a:xfrm>
              <a:off x="3216" y="3024"/>
              <a:ext cx="1392" cy="480"/>
            </a:xfrm>
            <a:prstGeom prst="rect">
              <a:avLst/>
            </a:prstGeom>
            <a:solidFill>
              <a:srgbClr val="FF66CC"/>
            </a:solidFill>
            <a:ln w="381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5398" tIns="37038" rIns="75398" bIns="37038" anchor="ctr"/>
            <a:lstStyle>
              <a:lvl1pPr marL="228600" indent="-228600">
                <a:defRPr sz="16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16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16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16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16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16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16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16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16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 algn="l"/>
              <a:r>
                <a:rPr lang="en-US" altLang="ko-KR" sz="1333" b="0">
                  <a:latin typeface="Consolas" charset="0"/>
                  <a:ea typeface="Consolas" charset="0"/>
                  <a:cs typeface="Consolas" charset="0"/>
                </a:rPr>
                <a:t>52ED879E70F71D92</a:t>
              </a:r>
            </a:p>
            <a:p>
              <a:pPr algn="l"/>
              <a:r>
                <a:rPr lang="en-US" altLang="ko-KR" sz="1333" b="0">
                  <a:latin typeface="Consolas" charset="0"/>
                  <a:ea typeface="Consolas" charset="0"/>
                  <a:cs typeface="Consolas" charset="0"/>
                </a:rPr>
                <a:t>6EB6957008E03CE4</a:t>
              </a:r>
            </a:p>
            <a:p>
              <a:pPr algn="l"/>
              <a:r>
                <a:rPr lang="en-US" altLang="ko-KR" sz="1333" b="0">
                  <a:latin typeface="Consolas" charset="0"/>
                  <a:ea typeface="Consolas" charset="0"/>
                  <a:cs typeface="Consolas" charset="0"/>
                </a:rPr>
                <a:t>CA6945D3</a:t>
              </a:r>
            </a:p>
          </p:txBody>
        </p:sp>
        <p:sp>
          <p:nvSpPr>
            <p:cNvPr id="22538" name="Rectangle 12"/>
            <p:cNvSpPr>
              <a:spLocks noChangeArrowheads="1"/>
            </p:cNvSpPr>
            <p:nvPr/>
          </p:nvSpPr>
          <p:spPr bwMode="auto">
            <a:xfrm>
              <a:off x="1104" y="2496"/>
              <a:ext cx="912" cy="384"/>
            </a:xfrm>
            <a:prstGeom prst="rect">
              <a:avLst/>
            </a:prstGeom>
            <a:solidFill>
              <a:srgbClr val="00FFFF"/>
            </a:solidFill>
            <a:ln w="381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5398" tIns="37038" rIns="75398" bIns="37038" anchor="ctr"/>
            <a:lstStyle>
              <a:lvl1pPr marL="228600" indent="-228600">
                <a:defRPr sz="16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16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16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16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16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16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16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16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16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en-US" altLang="ko-KR" sz="1333" b="0">
                  <a:latin typeface="Consolas" charset="0"/>
                  <a:ea typeface="Consolas" charset="0"/>
                  <a:cs typeface="Consolas" charset="0"/>
                </a:rPr>
                <a:t>Fox</a:t>
              </a:r>
            </a:p>
          </p:txBody>
        </p:sp>
        <p:sp>
          <p:nvSpPr>
            <p:cNvPr id="22539" name="Line 13"/>
            <p:cNvSpPr>
              <a:spLocks noChangeShapeType="1"/>
            </p:cNvSpPr>
            <p:nvPr/>
          </p:nvSpPr>
          <p:spPr bwMode="auto">
            <a:xfrm>
              <a:off x="2016" y="2688"/>
              <a:ext cx="288" cy="0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5398" tIns="37038" rIns="75398" bIns="37038" anchor="ctr"/>
            <a:lstStyle/>
            <a:p>
              <a:endParaRPr lang="en-US" sz="1500">
                <a:latin typeface="Consolas" charset="0"/>
                <a:ea typeface="Consolas" charset="0"/>
                <a:cs typeface="Consolas" charset="0"/>
              </a:endParaRPr>
            </a:p>
          </p:txBody>
        </p:sp>
        <p:sp>
          <p:nvSpPr>
            <p:cNvPr id="22540" name="Line 14"/>
            <p:cNvSpPr>
              <a:spLocks noChangeShapeType="1"/>
            </p:cNvSpPr>
            <p:nvPr/>
          </p:nvSpPr>
          <p:spPr bwMode="auto">
            <a:xfrm>
              <a:off x="2928" y="2688"/>
              <a:ext cx="288" cy="0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5398" tIns="37038" rIns="75398" bIns="37038" anchor="ctr"/>
            <a:lstStyle/>
            <a:p>
              <a:endParaRPr lang="en-US" sz="1500">
                <a:latin typeface="Consolas" charset="0"/>
                <a:ea typeface="Consolas" charset="0"/>
                <a:cs typeface="Consolas" charset="0"/>
              </a:endParaRPr>
            </a:p>
          </p:txBody>
        </p:sp>
        <p:sp>
          <p:nvSpPr>
            <p:cNvPr id="22541" name="Line 15"/>
            <p:cNvSpPr>
              <a:spLocks noChangeShapeType="1"/>
            </p:cNvSpPr>
            <p:nvPr/>
          </p:nvSpPr>
          <p:spPr bwMode="auto">
            <a:xfrm>
              <a:off x="2928" y="3264"/>
              <a:ext cx="288" cy="0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5398" tIns="37038" rIns="75398" bIns="37038" anchor="ctr"/>
            <a:lstStyle/>
            <a:p>
              <a:endParaRPr lang="en-US" sz="1500">
                <a:latin typeface="Consolas" charset="0"/>
                <a:ea typeface="Consolas" charset="0"/>
                <a:cs typeface="Consolas" charset="0"/>
              </a:endParaRPr>
            </a:p>
          </p:txBody>
        </p:sp>
        <p:sp>
          <p:nvSpPr>
            <p:cNvPr id="22542" name="Line 16"/>
            <p:cNvSpPr>
              <a:spLocks noChangeShapeType="1"/>
            </p:cNvSpPr>
            <p:nvPr/>
          </p:nvSpPr>
          <p:spPr bwMode="auto">
            <a:xfrm>
              <a:off x="2016" y="3264"/>
              <a:ext cx="288" cy="0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5398" tIns="37038" rIns="75398" bIns="37038" anchor="ctr"/>
            <a:lstStyle/>
            <a:p>
              <a:endParaRPr lang="en-US" sz="1500">
                <a:latin typeface="Consolas" charset="0"/>
                <a:ea typeface="Consolas" charset="0"/>
                <a:cs typeface="Consolas" charset="0"/>
              </a:endParaRPr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977096E-4971-B64B-8983-D756845B9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144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Integrity: Cryptographic Hashes</a:t>
            </a:r>
          </a:p>
        </p:txBody>
      </p:sp>
      <p:sp>
        <p:nvSpPr>
          <p:cNvPr id="9451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66255" y="974856"/>
            <a:ext cx="8811490" cy="4613144"/>
          </a:xfrm>
        </p:spPr>
        <p:txBody>
          <a:bodyPr>
            <a:noAutofit/>
          </a:bodyPr>
          <a:lstStyle/>
          <a:p>
            <a:r>
              <a:rPr lang="en-US" altLang="en-US" sz="2000" dirty="0"/>
              <a:t>Basic building block for integrity: cryptographic hashing</a:t>
            </a:r>
          </a:p>
          <a:p>
            <a:pPr lvl="1"/>
            <a:r>
              <a:rPr lang="en-US" altLang="en-US" sz="1800" dirty="0"/>
              <a:t>Associate hash with byte-stream, receiver verifies match</a:t>
            </a:r>
          </a:p>
          <a:p>
            <a:pPr lvl="2"/>
            <a:r>
              <a:rPr lang="en-US" altLang="en-US" dirty="0"/>
              <a:t>Assures data hasn’</a:t>
            </a:r>
            <a:r>
              <a:rPr lang="en-US" altLang="ja-JP" dirty="0"/>
              <a:t>t been modified, either accidentally – or maliciously</a:t>
            </a:r>
          </a:p>
          <a:p>
            <a:pPr lvl="2"/>
            <a:endParaRPr lang="en-US" altLang="ja-JP" dirty="0"/>
          </a:p>
          <a:p>
            <a:r>
              <a:rPr lang="en-US" altLang="en-US" sz="2000" dirty="0"/>
              <a:t>Approach: </a:t>
            </a:r>
          </a:p>
          <a:p>
            <a:pPr lvl="1"/>
            <a:r>
              <a:rPr lang="en-US" altLang="en-US" sz="1800" dirty="0"/>
              <a:t>Sender computes a secure digest of message m using H(x)</a:t>
            </a:r>
          </a:p>
          <a:p>
            <a:pPr lvl="2"/>
            <a:r>
              <a:rPr lang="en-US" altLang="en-US" dirty="0"/>
              <a:t>H(x) is a publicly known hash function</a:t>
            </a:r>
          </a:p>
          <a:p>
            <a:pPr lvl="2"/>
            <a:r>
              <a:rPr lang="en-US" altLang="en-US" dirty="0"/>
              <a:t>Digest d = </a:t>
            </a:r>
            <a:r>
              <a:rPr lang="cs-CZ" altLang="en-US" dirty="0"/>
              <a:t>HMAC (K, m) = H (K  |  H (K  |  m)</a:t>
            </a:r>
            <a:r>
              <a:rPr lang="en-US" altLang="en-US" dirty="0"/>
              <a:t>)</a:t>
            </a:r>
          </a:p>
          <a:p>
            <a:pPr lvl="2"/>
            <a:r>
              <a:rPr lang="en-US" altLang="en-US" dirty="0"/>
              <a:t>HMAC(K, m) is a hash-based message authentication function</a:t>
            </a:r>
          </a:p>
          <a:p>
            <a:pPr lvl="1"/>
            <a:r>
              <a:rPr lang="en-US" altLang="en-US" sz="1800" dirty="0"/>
              <a:t>Send digest d and message m to receiver</a:t>
            </a:r>
          </a:p>
          <a:p>
            <a:pPr lvl="1"/>
            <a:r>
              <a:rPr lang="en-US" altLang="en-US" sz="1800" dirty="0"/>
              <a:t>Upon receiving m and d, receiver uses shared secret key, K, to </a:t>
            </a:r>
            <a:r>
              <a:rPr lang="en-US" altLang="en-US" sz="1800" dirty="0" err="1"/>
              <a:t>recompute</a:t>
            </a:r>
            <a:r>
              <a:rPr lang="en-US" altLang="en-US" sz="1800" dirty="0"/>
              <a:t> HMAC(K, m) and see whether result agrees with d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3A06728-FCF1-784C-8D0B-E7DF94CFFC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730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51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51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51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51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515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515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515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5155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Using Hashing for Integrity</a:t>
            </a:r>
          </a:p>
        </p:txBody>
      </p:sp>
      <p:grpSp>
        <p:nvGrpSpPr>
          <p:cNvPr id="39938" name="Group 3"/>
          <p:cNvGrpSpPr>
            <a:grpSpLocks/>
          </p:cNvGrpSpPr>
          <p:nvPr/>
        </p:nvGrpSpPr>
        <p:grpSpPr bwMode="auto">
          <a:xfrm>
            <a:off x="1016000" y="1397000"/>
            <a:ext cx="6871230" cy="2857500"/>
            <a:chOff x="96" y="1728"/>
            <a:chExt cx="5194" cy="2160"/>
          </a:xfrm>
        </p:grpSpPr>
        <p:grpSp>
          <p:nvGrpSpPr>
            <p:cNvPr id="39941" name="Group 4"/>
            <p:cNvGrpSpPr>
              <a:grpSpLocks/>
            </p:cNvGrpSpPr>
            <p:nvPr/>
          </p:nvGrpSpPr>
          <p:grpSpPr bwMode="auto">
            <a:xfrm>
              <a:off x="1488" y="2544"/>
              <a:ext cx="2448" cy="1344"/>
              <a:chOff x="1719" y="1709"/>
              <a:chExt cx="1775" cy="1123"/>
            </a:xfrm>
          </p:grpSpPr>
          <p:sp>
            <p:nvSpPr>
              <p:cNvPr id="39961" name="Oval 5"/>
              <p:cNvSpPr>
                <a:spLocks noChangeArrowheads="1"/>
              </p:cNvSpPr>
              <p:nvPr/>
            </p:nvSpPr>
            <p:spPr bwMode="auto">
              <a:xfrm>
                <a:off x="2109" y="1709"/>
                <a:ext cx="736" cy="345"/>
              </a:xfrm>
              <a:prstGeom prst="ellipse">
                <a:avLst/>
              </a:prstGeom>
              <a:solidFill>
                <a:srgbClr val="CCFFFF"/>
              </a:solidFill>
              <a:ln w="9525">
                <a:solidFill>
                  <a:srgbClr val="00CCFF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1pPr>
                <a:lvl2pPr marL="742950" indent="-285750" eaLnBrk="0" hangingPunct="0">
                  <a:defRPr sz="2400"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2pPr>
                <a:lvl3pPr marL="1143000" indent="-228600" eaLnBrk="0" hangingPunct="0">
                  <a:defRPr sz="2400"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 eaLnBrk="0" hangingPunct="0">
                  <a:defRPr sz="2400"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4pPr>
                <a:lvl5pPr marL="2057400" indent="-228600" eaLnBrk="0" hangingPunct="0">
                  <a:defRPr sz="2400"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 sz="200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  <p:sp>
            <p:nvSpPr>
              <p:cNvPr id="39962" name="Oval 6"/>
              <p:cNvSpPr>
                <a:spLocks noChangeArrowheads="1"/>
              </p:cNvSpPr>
              <p:nvPr/>
            </p:nvSpPr>
            <p:spPr bwMode="auto">
              <a:xfrm>
                <a:off x="2542" y="1752"/>
                <a:ext cx="692" cy="346"/>
              </a:xfrm>
              <a:prstGeom prst="ellipse">
                <a:avLst/>
              </a:prstGeom>
              <a:solidFill>
                <a:srgbClr val="CCFFFF"/>
              </a:solidFill>
              <a:ln w="9525">
                <a:solidFill>
                  <a:srgbClr val="00CCFF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1pPr>
                <a:lvl2pPr marL="742950" indent="-285750" eaLnBrk="0" hangingPunct="0">
                  <a:defRPr sz="2400"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2pPr>
                <a:lvl3pPr marL="1143000" indent="-228600" eaLnBrk="0" hangingPunct="0">
                  <a:defRPr sz="2400"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 eaLnBrk="0" hangingPunct="0">
                  <a:defRPr sz="2400"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4pPr>
                <a:lvl5pPr marL="2057400" indent="-228600" eaLnBrk="0" hangingPunct="0">
                  <a:defRPr sz="2400"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 sz="200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  <p:sp>
            <p:nvSpPr>
              <p:cNvPr id="39963" name="Oval 7"/>
              <p:cNvSpPr>
                <a:spLocks noChangeArrowheads="1"/>
              </p:cNvSpPr>
              <p:nvPr/>
            </p:nvSpPr>
            <p:spPr bwMode="auto">
              <a:xfrm>
                <a:off x="2715" y="1925"/>
                <a:ext cx="692" cy="345"/>
              </a:xfrm>
              <a:prstGeom prst="ellipse">
                <a:avLst/>
              </a:prstGeom>
              <a:solidFill>
                <a:srgbClr val="CCFFFF"/>
              </a:solidFill>
              <a:ln w="9525">
                <a:solidFill>
                  <a:srgbClr val="00CCFF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1pPr>
                <a:lvl2pPr marL="742950" indent="-285750" eaLnBrk="0" hangingPunct="0">
                  <a:defRPr sz="2400"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2pPr>
                <a:lvl3pPr marL="1143000" indent="-228600" eaLnBrk="0" hangingPunct="0">
                  <a:defRPr sz="2400"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 eaLnBrk="0" hangingPunct="0">
                  <a:defRPr sz="2400"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4pPr>
                <a:lvl5pPr marL="2057400" indent="-228600" eaLnBrk="0" hangingPunct="0">
                  <a:defRPr sz="2400"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 sz="2000" b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  <p:sp>
            <p:nvSpPr>
              <p:cNvPr id="39964" name="Oval 8"/>
              <p:cNvSpPr>
                <a:spLocks noChangeArrowheads="1"/>
              </p:cNvSpPr>
              <p:nvPr/>
            </p:nvSpPr>
            <p:spPr bwMode="auto">
              <a:xfrm>
                <a:off x="2801" y="2141"/>
                <a:ext cx="693" cy="518"/>
              </a:xfrm>
              <a:prstGeom prst="ellipse">
                <a:avLst/>
              </a:prstGeom>
              <a:solidFill>
                <a:srgbClr val="CCFFFF"/>
              </a:solidFill>
              <a:ln w="9525">
                <a:solidFill>
                  <a:srgbClr val="00CCFF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1pPr>
                <a:lvl2pPr marL="742950" indent="-285750" eaLnBrk="0" hangingPunct="0">
                  <a:defRPr sz="2400"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2pPr>
                <a:lvl3pPr marL="1143000" indent="-228600" eaLnBrk="0" hangingPunct="0">
                  <a:defRPr sz="2400"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 eaLnBrk="0" hangingPunct="0">
                  <a:defRPr sz="2400"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4pPr>
                <a:lvl5pPr marL="2057400" indent="-228600" eaLnBrk="0" hangingPunct="0">
                  <a:defRPr sz="2400"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 sz="2000" b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  <p:sp>
            <p:nvSpPr>
              <p:cNvPr id="39965" name="Oval 9"/>
              <p:cNvSpPr>
                <a:spLocks noChangeArrowheads="1"/>
              </p:cNvSpPr>
              <p:nvPr/>
            </p:nvSpPr>
            <p:spPr bwMode="auto">
              <a:xfrm>
                <a:off x="2412" y="2270"/>
                <a:ext cx="692" cy="562"/>
              </a:xfrm>
              <a:prstGeom prst="ellipse">
                <a:avLst/>
              </a:prstGeom>
              <a:solidFill>
                <a:srgbClr val="CCFFFF"/>
              </a:solidFill>
              <a:ln w="9525">
                <a:solidFill>
                  <a:srgbClr val="00CCFF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1pPr>
                <a:lvl2pPr marL="742950" indent="-285750" eaLnBrk="0" hangingPunct="0">
                  <a:defRPr sz="2400"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2pPr>
                <a:lvl3pPr marL="1143000" indent="-228600" eaLnBrk="0" hangingPunct="0">
                  <a:defRPr sz="2400"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 eaLnBrk="0" hangingPunct="0">
                  <a:defRPr sz="2400"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4pPr>
                <a:lvl5pPr marL="2057400" indent="-228600" eaLnBrk="0" hangingPunct="0">
                  <a:defRPr sz="2400"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 sz="2000" b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  <p:sp>
            <p:nvSpPr>
              <p:cNvPr id="39966" name="Oval 10"/>
              <p:cNvSpPr>
                <a:spLocks noChangeArrowheads="1"/>
              </p:cNvSpPr>
              <p:nvPr/>
            </p:nvSpPr>
            <p:spPr bwMode="auto">
              <a:xfrm>
                <a:off x="1935" y="2141"/>
                <a:ext cx="693" cy="648"/>
              </a:xfrm>
              <a:prstGeom prst="ellipse">
                <a:avLst/>
              </a:prstGeom>
              <a:solidFill>
                <a:srgbClr val="CCFFFF"/>
              </a:solidFill>
              <a:ln w="9525">
                <a:solidFill>
                  <a:srgbClr val="00CCFF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1pPr>
                <a:lvl2pPr marL="742950" indent="-285750" eaLnBrk="0" hangingPunct="0">
                  <a:defRPr sz="2400"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2pPr>
                <a:lvl3pPr marL="1143000" indent="-228600" eaLnBrk="0" hangingPunct="0">
                  <a:defRPr sz="2400"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 eaLnBrk="0" hangingPunct="0">
                  <a:defRPr sz="2400"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4pPr>
                <a:lvl5pPr marL="2057400" indent="-228600" eaLnBrk="0" hangingPunct="0">
                  <a:defRPr sz="2400"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 sz="2000" b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  <p:sp>
            <p:nvSpPr>
              <p:cNvPr id="39967" name="Oval 11"/>
              <p:cNvSpPr>
                <a:spLocks noChangeArrowheads="1"/>
              </p:cNvSpPr>
              <p:nvPr/>
            </p:nvSpPr>
            <p:spPr bwMode="auto">
              <a:xfrm>
                <a:off x="1719" y="1838"/>
                <a:ext cx="693" cy="605"/>
              </a:xfrm>
              <a:prstGeom prst="ellipse">
                <a:avLst/>
              </a:prstGeom>
              <a:solidFill>
                <a:srgbClr val="CCFFFF"/>
              </a:solidFill>
              <a:ln w="9525">
                <a:solidFill>
                  <a:srgbClr val="00CCFF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1pPr>
                <a:lvl2pPr marL="742950" indent="-285750" eaLnBrk="0" hangingPunct="0">
                  <a:defRPr sz="2400"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2pPr>
                <a:lvl3pPr marL="1143000" indent="-228600" eaLnBrk="0" hangingPunct="0">
                  <a:defRPr sz="2400"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 eaLnBrk="0" hangingPunct="0">
                  <a:defRPr sz="2400"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4pPr>
                <a:lvl5pPr marL="2057400" indent="-228600" eaLnBrk="0" hangingPunct="0">
                  <a:defRPr sz="2400"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 sz="2000" b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  <p:sp>
            <p:nvSpPr>
              <p:cNvPr id="39968" name="Freeform 12"/>
              <p:cNvSpPr>
                <a:spLocks/>
              </p:cNvSpPr>
              <p:nvPr/>
            </p:nvSpPr>
            <p:spPr bwMode="auto">
              <a:xfrm>
                <a:off x="1893" y="1753"/>
                <a:ext cx="1470" cy="1037"/>
              </a:xfrm>
              <a:custGeom>
                <a:avLst/>
                <a:gdLst>
                  <a:gd name="T0" fmla="*/ 8 w 1632"/>
                  <a:gd name="T1" fmla="*/ 30 h 1152"/>
                  <a:gd name="T2" fmla="*/ 59 w 1632"/>
                  <a:gd name="T3" fmla="*/ 8 h 1152"/>
                  <a:gd name="T4" fmla="*/ 102 w 1632"/>
                  <a:gd name="T5" fmla="*/ 0 h 1152"/>
                  <a:gd name="T6" fmla="*/ 190 w 1632"/>
                  <a:gd name="T7" fmla="*/ 8 h 1152"/>
                  <a:gd name="T8" fmla="*/ 219 w 1632"/>
                  <a:gd name="T9" fmla="*/ 22 h 1152"/>
                  <a:gd name="T10" fmla="*/ 234 w 1632"/>
                  <a:gd name="T11" fmla="*/ 50 h 1152"/>
                  <a:gd name="T12" fmla="*/ 249 w 1632"/>
                  <a:gd name="T13" fmla="*/ 58 h 1152"/>
                  <a:gd name="T14" fmla="*/ 234 w 1632"/>
                  <a:gd name="T15" fmla="*/ 137 h 1152"/>
                  <a:gd name="T16" fmla="*/ 139 w 1632"/>
                  <a:gd name="T17" fmla="*/ 174 h 1152"/>
                  <a:gd name="T18" fmla="*/ 44 w 1632"/>
                  <a:gd name="T19" fmla="*/ 145 h 1152"/>
                  <a:gd name="T20" fmla="*/ 14 w 1632"/>
                  <a:gd name="T21" fmla="*/ 115 h 1152"/>
                  <a:gd name="T22" fmla="*/ 0 w 1632"/>
                  <a:gd name="T23" fmla="*/ 109 h 1152"/>
                  <a:gd name="T24" fmla="*/ 8 w 1632"/>
                  <a:gd name="T25" fmla="*/ 30 h 1152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632"/>
                  <a:gd name="T40" fmla="*/ 0 h 1152"/>
                  <a:gd name="T41" fmla="*/ 1632 w 1632"/>
                  <a:gd name="T42" fmla="*/ 1152 h 1152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632" h="1152">
                    <a:moveTo>
                      <a:pt x="48" y="192"/>
                    </a:moveTo>
                    <a:lnTo>
                      <a:pt x="384" y="48"/>
                    </a:lnTo>
                    <a:lnTo>
                      <a:pt x="672" y="0"/>
                    </a:lnTo>
                    <a:lnTo>
                      <a:pt x="1248" y="48"/>
                    </a:lnTo>
                    <a:lnTo>
                      <a:pt x="1440" y="144"/>
                    </a:lnTo>
                    <a:lnTo>
                      <a:pt x="1536" y="336"/>
                    </a:lnTo>
                    <a:lnTo>
                      <a:pt x="1632" y="384"/>
                    </a:lnTo>
                    <a:lnTo>
                      <a:pt x="1536" y="912"/>
                    </a:lnTo>
                    <a:lnTo>
                      <a:pt x="912" y="1152"/>
                    </a:lnTo>
                    <a:lnTo>
                      <a:pt x="288" y="960"/>
                    </a:lnTo>
                    <a:lnTo>
                      <a:pt x="96" y="768"/>
                    </a:lnTo>
                    <a:lnTo>
                      <a:pt x="0" y="720"/>
                    </a:lnTo>
                    <a:lnTo>
                      <a:pt x="48" y="192"/>
                    </a:lnTo>
                    <a:close/>
                  </a:path>
                </a:pathLst>
              </a:custGeom>
              <a:solidFill>
                <a:srgbClr val="CC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500"/>
              </a:p>
            </p:txBody>
          </p:sp>
        </p:grpSp>
        <p:sp>
          <p:nvSpPr>
            <p:cNvPr id="39942" name="Oval 13"/>
            <p:cNvSpPr>
              <a:spLocks noChangeArrowheads="1"/>
            </p:cNvSpPr>
            <p:nvPr/>
          </p:nvSpPr>
          <p:spPr bwMode="auto">
            <a:xfrm>
              <a:off x="576" y="2688"/>
              <a:ext cx="672" cy="528"/>
            </a:xfrm>
            <a:prstGeom prst="ellipse">
              <a:avLst/>
            </a:prstGeom>
            <a:solidFill>
              <a:srgbClr val="FFFF99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75407" tIns="37042" rIns="75407" bIns="37042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en-US" altLang="en-US" sz="200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39943" name="Text Box 14"/>
            <p:cNvSpPr txBox="1">
              <a:spLocks noChangeArrowheads="1"/>
            </p:cNvSpPr>
            <p:nvPr/>
          </p:nvSpPr>
          <p:spPr bwMode="auto">
            <a:xfrm>
              <a:off x="2211" y="2640"/>
              <a:ext cx="771" cy="2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75407" tIns="37042" rIns="75407" bIns="37042"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2000" b="0">
                  <a:latin typeface="Helvetica" panose="020B0604020202020204" pitchFamily="34" charset="0"/>
                  <a:cs typeface="Helvetica" panose="020B0604020202020204" pitchFamily="34" charset="0"/>
                </a:rPr>
                <a:t>Internet</a:t>
              </a:r>
            </a:p>
          </p:txBody>
        </p:sp>
        <p:sp>
          <p:nvSpPr>
            <p:cNvPr id="39944" name="Text Box 15"/>
            <p:cNvSpPr txBox="1">
              <a:spLocks noChangeArrowheads="1"/>
            </p:cNvSpPr>
            <p:nvPr/>
          </p:nvSpPr>
          <p:spPr bwMode="auto">
            <a:xfrm>
              <a:off x="547" y="2736"/>
              <a:ext cx="723" cy="3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75407" tIns="37042" rIns="75407" bIns="37042"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en-US" sz="1167" b="0">
                  <a:latin typeface="Helvetica" panose="020B0604020202020204" pitchFamily="34" charset="0"/>
                  <a:cs typeface="Helvetica" panose="020B0604020202020204" pitchFamily="34" charset="0"/>
                </a:rPr>
                <a:t>Digest</a:t>
              </a:r>
            </a:p>
            <a:p>
              <a:pPr algn="ctr" eaLnBrk="1" hangingPunct="1"/>
              <a:r>
                <a:rPr lang="en-US" altLang="en-US" sz="1167" b="0">
                  <a:latin typeface="Helvetica" panose="020B0604020202020204" pitchFamily="34" charset="0"/>
                  <a:cs typeface="Helvetica" panose="020B0604020202020204" pitchFamily="34" charset="0"/>
                </a:rPr>
                <a:t>HMAC(K,m)</a:t>
              </a:r>
              <a:endParaRPr lang="en-US" altLang="en-US" sz="917" b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39945" name="Text Box 16"/>
            <p:cNvSpPr txBox="1">
              <a:spLocks noChangeArrowheads="1"/>
            </p:cNvSpPr>
            <p:nvPr/>
          </p:nvSpPr>
          <p:spPr bwMode="auto">
            <a:xfrm>
              <a:off x="96" y="1787"/>
              <a:ext cx="1180" cy="2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75407" tIns="37042" rIns="75407" bIns="37042"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2000" b="0" dirty="0">
                  <a:latin typeface="Helvetica" panose="020B0604020202020204" pitchFamily="34" charset="0"/>
                  <a:cs typeface="Helvetica" panose="020B0604020202020204" pitchFamily="34" charset="0"/>
                </a:rPr>
                <a:t>plaintext (m)</a:t>
              </a:r>
              <a:endParaRPr lang="en-US" altLang="en-US" sz="1500" b="0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39946" name="Line 17"/>
            <p:cNvSpPr>
              <a:spLocks noChangeShapeType="1"/>
            </p:cNvSpPr>
            <p:nvPr/>
          </p:nvSpPr>
          <p:spPr bwMode="auto">
            <a:xfrm flipV="1">
              <a:off x="4368" y="2496"/>
              <a:ext cx="0" cy="1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lIns="75407" tIns="37042" rIns="75407" bIns="37042"/>
            <a:lstStyle/>
            <a:p>
              <a:endParaRPr lang="en-US" sz="1500"/>
            </a:p>
          </p:txBody>
        </p:sp>
        <p:sp>
          <p:nvSpPr>
            <p:cNvPr id="39947" name="Text Box 18"/>
            <p:cNvSpPr txBox="1">
              <a:spLocks noChangeArrowheads="1"/>
            </p:cNvSpPr>
            <p:nvPr/>
          </p:nvSpPr>
          <p:spPr bwMode="auto">
            <a:xfrm>
              <a:off x="1764" y="3144"/>
              <a:ext cx="122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75407" tIns="37042" rIns="75407" bIns="37042"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1500" b="0">
                  <a:latin typeface="Helvetica" panose="020B0604020202020204" pitchFamily="34" charset="0"/>
                  <a:cs typeface="Helvetica" panose="020B0604020202020204" pitchFamily="34" charset="0"/>
                </a:rPr>
                <a:t>Encrypted Digest</a:t>
              </a:r>
            </a:p>
          </p:txBody>
        </p:sp>
        <p:sp>
          <p:nvSpPr>
            <p:cNvPr id="39948" name="Freeform 19"/>
            <p:cNvSpPr>
              <a:spLocks/>
            </p:cNvSpPr>
            <p:nvPr/>
          </p:nvSpPr>
          <p:spPr bwMode="auto">
            <a:xfrm>
              <a:off x="432" y="2016"/>
              <a:ext cx="3936" cy="1584"/>
            </a:xfrm>
            <a:custGeom>
              <a:avLst/>
              <a:gdLst>
                <a:gd name="T0" fmla="*/ 0 w 3936"/>
                <a:gd name="T1" fmla="*/ 0 h 1344"/>
                <a:gd name="T2" fmla="*/ 0 w 3936"/>
                <a:gd name="T3" fmla="*/ 25871 h 1344"/>
                <a:gd name="T4" fmla="*/ 3936 w 3936"/>
                <a:gd name="T5" fmla="*/ 25871 h 1344"/>
                <a:gd name="T6" fmla="*/ 3936 w 3936"/>
                <a:gd name="T7" fmla="*/ 18474 h 134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936"/>
                <a:gd name="T13" fmla="*/ 0 h 1344"/>
                <a:gd name="T14" fmla="*/ 3936 w 3936"/>
                <a:gd name="T15" fmla="*/ 1344 h 134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936" h="1344">
                  <a:moveTo>
                    <a:pt x="0" y="0"/>
                  </a:moveTo>
                  <a:lnTo>
                    <a:pt x="0" y="1344"/>
                  </a:lnTo>
                  <a:lnTo>
                    <a:pt x="3936" y="1344"/>
                  </a:lnTo>
                  <a:lnTo>
                    <a:pt x="3936" y="96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75407" tIns="37042" rIns="75407" bIns="37042"/>
            <a:lstStyle/>
            <a:p>
              <a:endParaRPr lang="en-US" sz="1500"/>
            </a:p>
          </p:txBody>
        </p:sp>
        <p:sp>
          <p:nvSpPr>
            <p:cNvPr id="39949" name="Oval 20"/>
            <p:cNvSpPr>
              <a:spLocks noChangeArrowheads="1"/>
            </p:cNvSpPr>
            <p:nvPr/>
          </p:nvSpPr>
          <p:spPr bwMode="auto">
            <a:xfrm>
              <a:off x="4032" y="2688"/>
              <a:ext cx="672" cy="528"/>
            </a:xfrm>
            <a:prstGeom prst="ellipse">
              <a:avLst/>
            </a:prstGeom>
            <a:solidFill>
              <a:srgbClr val="FFFF99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75407" tIns="37042" rIns="75407" bIns="37042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en-US" altLang="en-US" sz="200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39950" name="Text Box 21"/>
            <p:cNvSpPr txBox="1">
              <a:spLocks noChangeArrowheads="1"/>
            </p:cNvSpPr>
            <p:nvPr/>
          </p:nvSpPr>
          <p:spPr bwMode="auto">
            <a:xfrm>
              <a:off x="4010" y="2736"/>
              <a:ext cx="723" cy="4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75407" tIns="37042" rIns="75407" bIns="37042"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1167" b="0">
                  <a:latin typeface="Helvetica" panose="020B0604020202020204" pitchFamily="34" charset="0"/>
                  <a:cs typeface="Helvetica" panose="020B0604020202020204" pitchFamily="34" charset="0"/>
                </a:rPr>
                <a:t>Digest</a:t>
              </a:r>
            </a:p>
            <a:p>
              <a:pPr eaLnBrk="1" hangingPunct="1"/>
              <a:r>
                <a:rPr lang="en-US" altLang="en-US" sz="1167" b="0">
                  <a:latin typeface="Helvetica" panose="020B0604020202020204" pitchFamily="34" charset="0"/>
                  <a:cs typeface="Helvetica" panose="020B0604020202020204" pitchFamily="34" charset="0"/>
                </a:rPr>
                <a:t>HMAC(K,m)</a:t>
              </a:r>
              <a:endParaRPr lang="en-US" altLang="en-US" sz="917" b="0">
                <a:latin typeface="Helvetica" panose="020B0604020202020204" pitchFamily="34" charset="0"/>
                <a:cs typeface="Helvetica" panose="020B0604020202020204" pitchFamily="34" charset="0"/>
              </a:endParaRPr>
            </a:p>
            <a:p>
              <a:pPr eaLnBrk="1" hangingPunct="1"/>
              <a:endParaRPr lang="en-US" altLang="en-US" sz="1167" b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39951" name="Freeform 22"/>
            <p:cNvSpPr>
              <a:spLocks/>
            </p:cNvSpPr>
            <p:nvPr/>
          </p:nvSpPr>
          <p:spPr bwMode="auto">
            <a:xfrm>
              <a:off x="432" y="2496"/>
              <a:ext cx="480" cy="192"/>
            </a:xfrm>
            <a:custGeom>
              <a:avLst/>
              <a:gdLst>
                <a:gd name="T0" fmla="*/ 0 w 480"/>
                <a:gd name="T1" fmla="*/ 0 h 192"/>
                <a:gd name="T2" fmla="*/ 480 w 480"/>
                <a:gd name="T3" fmla="*/ 0 h 192"/>
                <a:gd name="T4" fmla="*/ 480 w 480"/>
                <a:gd name="T5" fmla="*/ 192 h 192"/>
                <a:gd name="T6" fmla="*/ 0 60000 65536"/>
                <a:gd name="T7" fmla="*/ 0 60000 65536"/>
                <a:gd name="T8" fmla="*/ 0 60000 65536"/>
                <a:gd name="T9" fmla="*/ 0 w 480"/>
                <a:gd name="T10" fmla="*/ 0 h 192"/>
                <a:gd name="T11" fmla="*/ 480 w 480"/>
                <a:gd name="T12" fmla="*/ 192 h 19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80" h="192">
                  <a:moveTo>
                    <a:pt x="0" y="0"/>
                  </a:moveTo>
                  <a:lnTo>
                    <a:pt x="480" y="0"/>
                  </a:lnTo>
                  <a:lnTo>
                    <a:pt x="480" y="192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75407" tIns="37042" rIns="75407" bIns="37042"/>
            <a:lstStyle/>
            <a:p>
              <a:endParaRPr lang="en-US" sz="1500"/>
            </a:p>
          </p:txBody>
        </p:sp>
        <p:sp>
          <p:nvSpPr>
            <p:cNvPr id="39952" name="AutoShape 23"/>
            <p:cNvSpPr>
              <a:spLocks noChangeArrowheads="1"/>
            </p:cNvSpPr>
            <p:nvPr/>
          </p:nvSpPr>
          <p:spPr bwMode="auto">
            <a:xfrm>
              <a:off x="4080" y="2208"/>
              <a:ext cx="576" cy="288"/>
            </a:xfrm>
            <a:prstGeom prst="diamond">
              <a:avLst/>
            </a:prstGeom>
            <a:solidFill>
              <a:srgbClr val="FFFF99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75407" tIns="37042" rIns="75407" bIns="37042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en-US" altLang="en-US" sz="200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39953" name="Text Box 24"/>
            <p:cNvSpPr txBox="1">
              <a:spLocks noChangeArrowheads="1"/>
            </p:cNvSpPr>
            <p:nvPr/>
          </p:nvSpPr>
          <p:spPr bwMode="auto">
            <a:xfrm>
              <a:off x="4263" y="2232"/>
              <a:ext cx="20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75407" tIns="37042" rIns="75407" bIns="37042"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1500" b="0">
                  <a:latin typeface="Helvetica" panose="020B0604020202020204" pitchFamily="34" charset="0"/>
                  <a:cs typeface="Helvetica" panose="020B0604020202020204" pitchFamily="34" charset="0"/>
                </a:rPr>
                <a:t>=</a:t>
              </a:r>
            </a:p>
          </p:txBody>
        </p:sp>
        <p:sp>
          <p:nvSpPr>
            <p:cNvPr id="39954" name="Text Box 25"/>
            <p:cNvSpPr txBox="1">
              <a:spLocks noChangeArrowheads="1"/>
            </p:cNvSpPr>
            <p:nvPr/>
          </p:nvSpPr>
          <p:spPr bwMode="auto">
            <a:xfrm>
              <a:off x="4368" y="2496"/>
              <a:ext cx="577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75407" tIns="37042" rIns="75407" bIns="37042"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1500" b="0">
                  <a:latin typeface="Helvetica" panose="020B0604020202020204" pitchFamily="34" charset="0"/>
                  <a:cs typeface="Helvetica" panose="020B0604020202020204" pitchFamily="34" charset="0"/>
                </a:rPr>
                <a:t>digest</a:t>
              </a:r>
              <a:r>
                <a:rPr lang="ja-JP" altLang="en-US" sz="1500" b="0">
                  <a:latin typeface="Helvetica" panose="020B0604020202020204" pitchFamily="34" charset="0"/>
                  <a:cs typeface="Helvetica" panose="020B0604020202020204" pitchFamily="34" charset="0"/>
                </a:rPr>
                <a:t>’</a:t>
              </a:r>
              <a:endParaRPr lang="en-US" altLang="en-US" sz="1500" b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39955" name="Freeform 26"/>
            <p:cNvSpPr>
              <a:spLocks/>
            </p:cNvSpPr>
            <p:nvPr/>
          </p:nvSpPr>
          <p:spPr bwMode="auto">
            <a:xfrm>
              <a:off x="912" y="2352"/>
              <a:ext cx="3168" cy="1008"/>
            </a:xfrm>
            <a:custGeom>
              <a:avLst/>
              <a:gdLst>
                <a:gd name="T0" fmla="*/ 0 w 3168"/>
                <a:gd name="T1" fmla="*/ 864 h 1008"/>
                <a:gd name="T2" fmla="*/ 0 w 3168"/>
                <a:gd name="T3" fmla="*/ 1008 h 1008"/>
                <a:gd name="T4" fmla="*/ 3072 w 3168"/>
                <a:gd name="T5" fmla="*/ 1008 h 1008"/>
                <a:gd name="T6" fmla="*/ 3072 w 3168"/>
                <a:gd name="T7" fmla="*/ 0 h 1008"/>
                <a:gd name="T8" fmla="*/ 3168 w 3168"/>
                <a:gd name="T9" fmla="*/ 0 h 100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168"/>
                <a:gd name="T16" fmla="*/ 0 h 1008"/>
                <a:gd name="T17" fmla="*/ 3168 w 3168"/>
                <a:gd name="T18" fmla="*/ 1008 h 100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168" h="1008">
                  <a:moveTo>
                    <a:pt x="0" y="864"/>
                  </a:moveTo>
                  <a:lnTo>
                    <a:pt x="0" y="1008"/>
                  </a:lnTo>
                  <a:lnTo>
                    <a:pt x="3072" y="1008"/>
                  </a:lnTo>
                  <a:lnTo>
                    <a:pt x="3072" y="0"/>
                  </a:lnTo>
                  <a:lnTo>
                    <a:pt x="3168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75407" tIns="37042" rIns="75407" bIns="37042"/>
            <a:lstStyle/>
            <a:p>
              <a:endParaRPr lang="en-US" sz="1500"/>
            </a:p>
          </p:txBody>
        </p:sp>
        <p:sp>
          <p:nvSpPr>
            <p:cNvPr id="39956" name="Line 27"/>
            <p:cNvSpPr>
              <a:spLocks noChangeShapeType="1"/>
            </p:cNvSpPr>
            <p:nvPr/>
          </p:nvSpPr>
          <p:spPr bwMode="auto">
            <a:xfrm flipV="1">
              <a:off x="4368" y="1968"/>
              <a:ext cx="0" cy="24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lIns="75407" tIns="37042" rIns="75407" bIns="37042"/>
            <a:lstStyle/>
            <a:p>
              <a:endParaRPr lang="en-US" sz="1500"/>
            </a:p>
          </p:txBody>
        </p:sp>
        <p:sp>
          <p:nvSpPr>
            <p:cNvPr id="39957" name="Text Box 28"/>
            <p:cNvSpPr txBox="1">
              <a:spLocks noChangeArrowheads="1"/>
            </p:cNvSpPr>
            <p:nvPr/>
          </p:nvSpPr>
          <p:spPr bwMode="auto">
            <a:xfrm>
              <a:off x="4359" y="1992"/>
              <a:ext cx="333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75407" tIns="37042" rIns="75407" bIns="37042"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1500" b="0">
                  <a:latin typeface="Helvetica" panose="020B0604020202020204" pitchFamily="34" charset="0"/>
                  <a:cs typeface="Helvetica" panose="020B0604020202020204" pitchFamily="34" charset="0"/>
                </a:rPr>
                <a:t>NO</a:t>
              </a:r>
            </a:p>
          </p:txBody>
        </p:sp>
        <p:sp>
          <p:nvSpPr>
            <p:cNvPr id="39958" name="Text Box 29"/>
            <p:cNvSpPr txBox="1">
              <a:spLocks noChangeArrowheads="1"/>
            </p:cNvSpPr>
            <p:nvPr/>
          </p:nvSpPr>
          <p:spPr bwMode="auto">
            <a:xfrm>
              <a:off x="3830" y="1739"/>
              <a:ext cx="104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75407" tIns="37042" rIns="75407" bIns="37042"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1500" b="0">
                  <a:solidFill>
                    <a:srgbClr val="FF0000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corrupted msg</a:t>
              </a:r>
            </a:p>
          </p:txBody>
        </p:sp>
        <p:sp>
          <p:nvSpPr>
            <p:cNvPr id="39959" name="Freeform 30"/>
            <p:cNvSpPr>
              <a:spLocks/>
            </p:cNvSpPr>
            <p:nvPr/>
          </p:nvSpPr>
          <p:spPr bwMode="auto">
            <a:xfrm>
              <a:off x="4368" y="1968"/>
              <a:ext cx="816" cy="1632"/>
            </a:xfrm>
            <a:custGeom>
              <a:avLst/>
              <a:gdLst>
                <a:gd name="T0" fmla="*/ 0 w 816"/>
                <a:gd name="T1" fmla="*/ 1632 h 1632"/>
                <a:gd name="T2" fmla="*/ 816 w 816"/>
                <a:gd name="T3" fmla="*/ 1632 h 1632"/>
                <a:gd name="T4" fmla="*/ 816 w 816"/>
                <a:gd name="T5" fmla="*/ 0 h 1632"/>
                <a:gd name="T6" fmla="*/ 0 60000 65536"/>
                <a:gd name="T7" fmla="*/ 0 60000 65536"/>
                <a:gd name="T8" fmla="*/ 0 60000 65536"/>
                <a:gd name="T9" fmla="*/ 0 w 816"/>
                <a:gd name="T10" fmla="*/ 0 h 1632"/>
                <a:gd name="T11" fmla="*/ 816 w 816"/>
                <a:gd name="T12" fmla="*/ 1632 h 163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816" h="1632">
                  <a:moveTo>
                    <a:pt x="0" y="1632"/>
                  </a:moveTo>
                  <a:lnTo>
                    <a:pt x="816" y="1632"/>
                  </a:lnTo>
                  <a:lnTo>
                    <a:pt x="816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75407" tIns="37042" rIns="75407" bIns="37042"/>
            <a:lstStyle/>
            <a:p>
              <a:endParaRPr lang="en-US" sz="1500"/>
            </a:p>
          </p:txBody>
        </p:sp>
        <p:sp>
          <p:nvSpPr>
            <p:cNvPr id="39960" name="Text Box 31"/>
            <p:cNvSpPr txBox="1">
              <a:spLocks noChangeArrowheads="1"/>
            </p:cNvSpPr>
            <p:nvPr/>
          </p:nvSpPr>
          <p:spPr bwMode="auto">
            <a:xfrm>
              <a:off x="4854" y="1728"/>
              <a:ext cx="43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75407" tIns="37042" rIns="75407" bIns="37042"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1500" b="0">
                  <a:latin typeface="Helvetica" panose="020B0604020202020204" pitchFamily="34" charset="0"/>
                  <a:cs typeface="Helvetica" panose="020B0604020202020204" pitchFamily="34" charset="0"/>
                </a:rPr>
                <a:t>     m</a:t>
              </a:r>
            </a:p>
          </p:txBody>
        </p:sp>
      </p:grpSp>
      <p:sp>
        <p:nvSpPr>
          <p:cNvPr id="39939" name="Text Box 18"/>
          <p:cNvSpPr txBox="1">
            <a:spLocks noChangeArrowheads="1"/>
          </p:cNvSpPr>
          <p:nvPr/>
        </p:nvSpPr>
        <p:spPr bwMode="auto">
          <a:xfrm>
            <a:off x="4000500" y="3556000"/>
            <a:ext cx="2080700" cy="305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75407" tIns="37042" rIns="75407" bIns="37042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500" b="0">
                <a:latin typeface="Helvetica" panose="020B0604020202020204" pitchFamily="34" charset="0"/>
                <a:cs typeface="Helvetica" panose="020B0604020202020204" pitchFamily="34" charset="0"/>
              </a:rPr>
              <a:t>Unencrypted Message</a:t>
            </a:r>
          </a:p>
        </p:txBody>
      </p:sp>
      <p:sp>
        <p:nvSpPr>
          <p:cNvPr id="2" name="TextBox 1"/>
          <p:cNvSpPr txBox="1">
            <a:spLocks noChangeArrowheads="1"/>
          </p:cNvSpPr>
          <p:nvPr/>
        </p:nvSpPr>
        <p:spPr bwMode="auto">
          <a:xfrm>
            <a:off x="2495727" y="4646244"/>
            <a:ext cx="4458272" cy="4513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333" b="0" dirty="0">
                <a:solidFill>
                  <a:srgbClr val="FF0000"/>
                </a:solidFill>
                <a:latin typeface="Helvetica" pitchFamily="2" charset="0"/>
                <a:ea typeface="Gill Sans Light" charset="0"/>
                <a:cs typeface="Gill Sans Light" charset="0"/>
              </a:rPr>
              <a:t>Can encrypt m for confidentiality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7DA6A9D-351A-8B42-8E98-6A0A03ACF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479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Standard Cryptographic Hash Functions</a:t>
            </a:r>
          </a:p>
        </p:txBody>
      </p:sp>
      <p:sp>
        <p:nvSpPr>
          <p:cNvPr id="9533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1209" y="1103326"/>
            <a:ext cx="8003791" cy="4357674"/>
          </a:xfrm>
        </p:spPr>
        <p:txBody>
          <a:bodyPr>
            <a:normAutofit fontScale="77500" lnSpcReduction="20000"/>
          </a:bodyPr>
          <a:lstStyle/>
          <a:p>
            <a:r>
              <a:rPr lang="en-US" altLang="en-US" dirty="0"/>
              <a:t>MD5 (Message Digest version 5)</a:t>
            </a:r>
          </a:p>
          <a:p>
            <a:pPr lvl="1"/>
            <a:r>
              <a:rPr lang="en-US" altLang="en-US" dirty="0"/>
              <a:t>Developed in 1991 (</a:t>
            </a:r>
            <a:r>
              <a:rPr lang="en-US" altLang="en-US" dirty="0" err="1"/>
              <a:t>Rivest</a:t>
            </a:r>
            <a:r>
              <a:rPr lang="en-US" altLang="en-US" dirty="0"/>
              <a:t>), produces 128 bit hashes</a:t>
            </a:r>
          </a:p>
          <a:p>
            <a:pPr lvl="1"/>
            <a:r>
              <a:rPr lang="en-US" altLang="en-US" dirty="0"/>
              <a:t>Widely used (RFC 1321)</a:t>
            </a:r>
          </a:p>
          <a:p>
            <a:pPr lvl="1"/>
            <a:r>
              <a:rPr lang="en-US" altLang="en-US" dirty="0"/>
              <a:t>Broken (1996-2008): attacks that find collisions</a:t>
            </a:r>
          </a:p>
          <a:p>
            <a:pPr lvl="2"/>
            <a:endParaRPr lang="en-US" altLang="en-US" dirty="0"/>
          </a:p>
          <a:p>
            <a:r>
              <a:rPr lang="en-US" altLang="en-US" dirty="0"/>
              <a:t>SHA-1 (Secure Hash Algorithm)</a:t>
            </a:r>
          </a:p>
          <a:p>
            <a:pPr lvl="1"/>
            <a:r>
              <a:rPr lang="en-US" altLang="en-US" dirty="0"/>
              <a:t>Developed in 1995 (NSA) as MD5 successor with 160 bit hashes</a:t>
            </a:r>
          </a:p>
          <a:p>
            <a:pPr lvl="1"/>
            <a:r>
              <a:rPr lang="en-US" altLang="en-US" dirty="0"/>
              <a:t>Widely used (SSL/TLS, SSH, PGP, IPSEC)</a:t>
            </a:r>
          </a:p>
          <a:p>
            <a:pPr lvl="1"/>
            <a:r>
              <a:rPr lang="en-US" altLang="en-US" dirty="0"/>
              <a:t>Broken in 2005, government use discontinued in 2010</a:t>
            </a:r>
          </a:p>
          <a:p>
            <a:pPr lvl="2"/>
            <a:endParaRPr lang="en-US" altLang="en-US" dirty="0"/>
          </a:p>
          <a:p>
            <a:r>
              <a:rPr lang="en-US" altLang="en-US" dirty="0"/>
              <a:t>SHA-2 (2001) </a:t>
            </a:r>
          </a:p>
          <a:p>
            <a:pPr lvl="1"/>
            <a:r>
              <a:rPr lang="en-US" altLang="en-US" dirty="0"/>
              <a:t>Family of SHA-224, SHA-256, SHA-384, SHA-512 functions</a:t>
            </a:r>
          </a:p>
          <a:p>
            <a:endParaRPr lang="en-US" altLang="en-US" dirty="0"/>
          </a:p>
          <a:p>
            <a:r>
              <a:rPr lang="en-US" altLang="en-US" dirty="0"/>
              <a:t>HMAC’s are secure even with older “insecure” hash functions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CFFB1ED-751C-7947-97B1-689229BAC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1412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ea typeface="굴림" panose="020B0600000101010101" pitchFamily="34" charset="-127"/>
              </a:rPr>
              <a:t>Key Distribution</a:t>
            </a:r>
          </a:p>
        </p:txBody>
      </p:sp>
      <p:sp>
        <p:nvSpPr>
          <p:cNvPr id="10383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34269" y="999311"/>
            <a:ext cx="7962904" cy="2635617"/>
          </a:xfrm>
        </p:spPr>
        <p:txBody>
          <a:bodyPr>
            <a:noAutofit/>
          </a:bodyPr>
          <a:lstStyle/>
          <a:p>
            <a:pPr>
              <a:lnSpc>
                <a:spcPct val="80000"/>
              </a:lnSpc>
              <a:spcBef>
                <a:spcPct val="10000"/>
              </a:spcBef>
            </a:pPr>
            <a:r>
              <a:rPr lang="en-US" altLang="ko-KR" sz="2333" dirty="0">
                <a:ea typeface="굴림" panose="020B0600000101010101" pitchFamily="34" charset="-127"/>
              </a:rPr>
              <a:t>How do you get shared secret to both places?</a:t>
            </a:r>
          </a:p>
          <a:p>
            <a:pPr lvl="1">
              <a:lnSpc>
                <a:spcPct val="80000"/>
              </a:lnSpc>
              <a:spcBef>
                <a:spcPct val="10000"/>
              </a:spcBef>
            </a:pPr>
            <a:r>
              <a:rPr lang="en-US" altLang="ko-KR" sz="2000" dirty="0">
                <a:ea typeface="굴림" panose="020B0600000101010101" pitchFamily="34" charset="-127"/>
              </a:rPr>
              <a:t>For instance: how do you send authenticated, secret mail to someone who you have never met?</a:t>
            </a:r>
          </a:p>
          <a:p>
            <a:pPr lvl="1">
              <a:lnSpc>
                <a:spcPct val="80000"/>
              </a:lnSpc>
              <a:spcBef>
                <a:spcPct val="10000"/>
              </a:spcBef>
            </a:pPr>
            <a:r>
              <a:rPr lang="en-US" altLang="ko-KR" sz="2000" dirty="0">
                <a:ea typeface="굴림" panose="020B0600000101010101" pitchFamily="34" charset="-127"/>
              </a:rPr>
              <a:t>Must negotiate key over private channel </a:t>
            </a:r>
          </a:p>
          <a:p>
            <a:pPr lvl="2">
              <a:lnSpc>
                <a:spcPct val="80000"/>
              </a:lnSpc>
              <a:spcBef>
                <a:spcPct val="10000"/>
              </a:spcBef>
            </a:pPr>
            <a:r>
              <a:rPr lang="en-US" altLang="ko-KR" sz="2000" dirty="0">
                <a:ea typeface="굴림" panose="020B0600000101010101" pitchFamily="34" charset="-127"/>
              </a:rPr>
              <a:t>Exchange code book/key cards/memory stick/others</a:t>
            </a:r>
          </a:p>
          <a:p>
            <a:pPr>
              <a:lnSpc>
                <a:spcPct val="80000"/>
              </a:lnSpc>
              <a:spcBef>
                <a:spcPct val="10000"/>
              </a:spcBef>
            </a:pPr>
            <a:endParaRPr lang="en-US" altLang="ko-KR" sz="2333" dirty="0">
              <a:ea typeface="굴림" panose="020B0600000101010101" pitchFamily="34" charset="-127"/>
            </a:endParaRPr>
          </a:p>
          <a:p>
            <a:pPr>
              <a:lnSpc>
                <a:spcPct val="80000"/>
              </a:lnSpc>
              <a:spcBef>
                <a:spcPct val="10000"/>
              </a:spcBef>
            </a:pPr>
            <a:r>
              <a:rPr lang="en-US" altLang="ko-KR" sz="2333" dirty="0">
                <a:ea typeface="굴림" panose="020B0600000101010101" pitchFamily="34" charset="-127"/>
              </a:rPr>
              <a:t>Could use a third party</a:t>
            </a:r>
            <a:endParaRPr lang="ko-KR" altLang="en-US" sz="2000" dirty="0">
              <a:ea typeface="굴림" panose="020B0600000101010101" pitchFamily="34" charset="-127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1B60FD-8CFF-5740-B459-8A3773BAE8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3986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98241" y="127000"/>
            <a:ext cx="8106488" cy="444500"/>
          </a:xfrm>
        </p:spPr>
        <p:txBody>
          <a:bodyPr>
            <a:normAutofit fontScale="90000"/>
          </a:bodyPr>
          <a:lstStyle/>
          <a:p>
            <a:r>
              <a:rPr lang="en-US" altLang="ko-KR" dirty="0">
                <a:ea typeface="굴림" panose="020B0600000101010101" pitchFamily="34" charset="-127"/>
              </a:rPr>
              <a:t>Third Party: Authentication Server (</a:t>
            </a:r>
            <a:r>
              <a:rPr lang="en-US" altLang="ko-KR" dirty="0">
                <a:solidFill>
                  <a:srgbClr val="FC0128"/>
                </a:solidFill>
                <a:ea typeface="굴림" panose="020B0600000101010101" pitchFamily="34" charset="-127"/>
              </a:rPr>
              <a:t>Kerberos</a:t>
            </a:r>
            <a:r>
              <a:rPr lang="en-US" altLang="ko-KR" dirty="0">
                <a:ea typeface="굴림" panose="020B0600000101010101" pitchFamily="34" charset="-127"/>
              </a:rPr>
              <a:t>)</a:t>
            </a:r>
          </a:p>
        </p:txBody>
      </p:sp>
      <p:sp>
        <p:nvSpPr>
          <p:cNvPr id="10383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8241" y="627292"/>
            <a:ext cx="8622565" cy="4669667"/>
          </a:xfrm>
        </p:spPr>
        <p:txBody>
          <a:bodyPr>
            <a:noAutofit/>
          </a:bodyPr>
          <a:lstStyle/>
          <a:p>
            <a:pPr>
              <a:lnSpc>
                <a:spcPct val="80000"/>
              </a:lnSpc>
              <a:spcBef>
                <a:spcPct val="10000"/>
              </a:spcBef>
            </a:pPr>
            <a:r>
              <a:rPr lang="en-US" altLang="ko-KR" sz="2000" dirty="0">
                <a:ea typeface="굴림" panose="020B0600000101010101" pitchFamily="34" charset="-127"/>
              </a:rPr>
              <a:t>Notation:</a:t>
            </a:r>
          </a:p>
          <a:p>
            <a:pPr lvl="1">
              <a:lnSpc>
                <a:spcPct val="80000"/>
              </a:lnSpc>
              <a:spcBef>
                <a:spcPct val="10000"/>
              </a:spcBef>
            </a:pPr>
            <a:r>
              <a:rPr lang="en-US" altLang="ko-KR" sz="2000" dirty="0" err="1">
                <a:ea typeface="굴림" panose="020B0600000101010101" pitchFamily="34" charset="-127"/>
              </a:rPr>
              <a:t>K</a:t>
            </a:r>
            <a:r>
              <a:rPr lang="en-US" altLang="ko-KR" sz="2000" baseline="-25000" dirty="0" err="1">
                <a:ea typeface="굴림" panose="020B0600000101010101" pitchFamily="34" charset="-127"/>
              </a:rPr>
              <a:t>xy</a:t>
            </a:r>
            <a:r>
              <a:rPr lang="en-US" altLang="ko-KR" sz="2000" dirty="0">
                <a:ea typeface="굴림" panose="020B0600000101010101" pitchFamily="34" charset="-127"/>
              </a:rPr>
              <a:t> is key for talking</a:t>
            </a:r>
            <a:br>
              <a:rPr lang="en-US" altLang="ko-KR" sz="2000" dirty="0">
                <a:ea typeface="굴림" panose="020B0600000101010101" pitchFamily="34" charset="-127"/>
              </a:rPr>
            </a:br>
            <a:r>
              <a:rPr lang="en-US" altLang="ko-KR" sz="2000" dirty="0">
                <a:ea typeface="굴림" panose="020B0600000101010101" pitchFamily="34" charset="-127"/>
              </a:rPr>
              <a:t>between x and y</a:t>
            </a:r>
          </a:p>
          <a:p>
            <a:pPr lvl="1">
              <a:lnSpc>
                <a:spcPct val="80000"/>
              </a:lnSpc>
              <a:spcBef>
                <a:spcPct val="10000"/>
              </a:spcBef>
            </a:pPr>
            <a:r>
              <a:rPr lang="en-US" altLang="ko-KR" sz="2000" dirty="0">
                <a:ea typeface="굴림" panose="020B0600000101010101" pitchFamily="34" charset="-127"/>
              </a:rPr>
              <a:t>(…)</a:t>
            </a:r>
            <a:r>
              <a:rPr lang="en-US" altLang="ko-KR" sz="2000" baseline="30000" dirty="0">
                <a:ea typeface="굴림" panose="020B0600000101010101" pitchFamily="34" charset="-127"/>
              </a:rPr>
              <a:t>K</a:t>
            </a:r>
            <a:r>
              <a:rPr lang="en-US" altLang="ko-KR" sz="2000" dirty="0">
                <a:ea typeface="굴림" panose="020B0600000101010101" pitchFamily="34" charset="-127"/>
              </a:rPr>
              <a:t> means encrypt </a:t>
            </a:r>
            <a:br>
              <a:rPr lang="en-US" altLang="ko-KR" sz="2000" dirty="0">
                <a:ea typeface="굴림" panose="020B0600000101010101" pitchFamily="34" charset="-127"/>
              </a:rPr>
            </a:br>
            <a:r>
              <a:rPr lang="en-US" altLang="ko-KR" sz="2000" dirty="0">
                <a:ea typeface="굴림" panose="020B0600000101010101" pitchFamily="34" charset="-127"/>
              </a:rPr>
              <a:t>message (…) with the </a:t>
            </a:r>
            <a:br>
              <a:rPr lang="en-US" altLang="ko-KR" sz="2000" dirty="0">
                <a:ea typeface="굴림" panose="020B0600000101010101" pitchFamily="34" charset="-127"/>
              </a:rPr>
            </a:br>
            <a:r>
              <a:rPr lang="en-US" altLang="ko-KR" sz="2000" dirty="0">
                <a:ea typeface="굴림" panose="020B0600000101010101" pitchFamily="34" charset="-127"/>
              </a:rPr>
              <a:t>key K</a:t>
            </a:r>
          </a:p>
          <a:p>
            <a:pPr lvl="1">
              <a:lnSpc>
                <a:spcPct val="80000"/>
              </a:lnSpc>
              <a:spcBef>
                <a:spcPct val="10000"/>
              </a:spcBef>
            </a:pPr>
            <a:r>
              <a:rPr lang="en-US" altLang="ko-KR" sz="2000" dirty="0">
                <a:ea typeface="굴림" panose="020B0600000101010101" pitchFamily="34" charset="-127"/>
              </a:rPr>
              <a:t>Clients: A and B, </a:t>
            </a:r>
            <a:br>
              <a:rPr lang="en-US" altLang="ko-KR" sz="2000" dirty="0">
                <a:ea typeface="굴림" panose="020B0600000101010101" pitchFamily="34" charset="-127"/>
              </a:rPr>
            </a:br>
            <a:r>
              <a:rPr lang="en-US" altLang="ko-KR" sz="2000" dirty="0">
                <a:ea typeface="굴림" panose="020B0600000101010101" pitchFamily="34" charset="-127"/>
              </a:rPr>
              <a:t>Authentication server S</a:t>
            </a:r>
          </a:p>
          <a:p>
            <a:pPr lvl="1">
              <a:lnSpc>
                <a:spcPct val="80000"/>
              </a:lnSpc>
              <a:spcBef>
                <a:spcPct val="10000"/>
              </a:spcBef>
            </a:pPr>
            <a:endParaRPr lang="en-US" altLang="ko-KR" sz="900" dirty="0">
              <a:ea typeface="굴림" panose="020B0600000101010101" pitchFamily="34" charset="-127"/>
            </a:endParaRPr>
          </a:p>
          <a:p>
            <a:pPr>
              <a:lnSpc>
                <a:spcPct val="80000"/>
              </a:lnSpc>
              <a:spcBef>
                <a:spcPct val="10000"/>
              </a:spcBef>
            </a:pPr>
            <a:r>
              <a:rPr lang="en-US" altLang="ko-KR" sz="2000" dirty="0">
                <a:ea typeface="굴림" panose="020B0600000101010101" pitchFamily="34" charset="-127"/>
              </a:rPr>
              <a:t>Usage:</a:t>
            </a:r>
          </a:p>
          <a:p>
            <a:pPr lvl="1">
              <a:lnSpc>
                <a:spcPct val="80000"/>
              </a:lnSpc>
              <a:spcBef>
                <a:spcPct val="10000"/>
              </a:spcBef>
            </a:pPr>
            <a:r>
              <a:rPr lang="en-US" altLang="ko-KR" sz="2000" dirty="0">
                <a:ea typeface="굴림" panose="020B0600000101010101" pitchFamily="34" charset="-127"/>
              </a:rPr>
              <a:t>A asks server for key:</a:t>
            </a:r>
          </a:p>
          <a:p>
            <a:pPr lvl="2">
              <a:lnSpc>
                <a:spcPct val="80000"/>
              </a:lnSpc>
              <a:spcBef>
                <a:spcPct val="10000"/>
              </a:spcBef>
            </a:pPr>
            <a:r>
              <a:rPr lang="en-US" altLang="ko-KR" sz="2000" dirty="0">
                <a:ea typeface="굴림" panose="020B0600000101010101" pitchFamily="34" charset="-127"/>
              </a:rPr>
              <a:t>A</a:t>
            </a:r>
            <a:r>
              <a:rPr lang="en-US" altLang="ko-KR" sz="2000" dirty="0">
                <a:ea typeface="굴림" panose="020B0600000101010101" pitchFamily="34" charset="-127"/>
                <a:sym typeface="Symbol" panose="05050102010706020507" pitchFamily="18" charset="2"/>
              </a:rPr>
              <a:t>S: [Hi! I’d like a key for talking between A and B]</a:t>
            </a:r>
          </a:p>
          <a:p>
            <a:pPr lvl="2">
              <a:lnSpc>
                <a:spcPct val="80000"/>
              </a:lnSpc>
              <a:spcBef>
                <a:spcPct val="10000"/>
              </a:spcBef>
            </a:pPr>
            <a:r>
              <a:rPr lang="en-US" altLang="ko-KR" sz="2000" dirty="0">
                <a:ea typeface="굴림" panose="020B0600000101010101" pitchFamily="34" charset="-127"/>
                <a:sym typeface="Symbol" panose="05050102010706020507" pitchFamily="18" charset="2"/>
              </a:rPr>
              <a:t>Not encrypted. Others can find out if A and B are talking</a:t>
            </a:r>
          </a:p>
          <a:p>
            <a:pPr lvl="1">
              <a:lnSpc>
                <a:spcPct val="80000"/>
              </a:lnSpc>
              <a:spcBef>
                <a:spcPct val="10000"/>
              </a:spcBef>
            </a:pPr>
            <a:r>
              <a:rPr lang="en-US" altLang="ko-KR" sz="2000" dirty="0">
                <a:ea typeface="굴림" panose="020B0600000101010101" pitchFamily="34" charset="-127"/>
                <a:sym typeface="Symbol" panose="05050102010706020507" pitchFamily="18" charset="2"/>
              </a:rPr>
              <a:t>Server returns </a:t>
            </a:r>
            <a:r>
              <a:rPr lang="en-US" altLang="ko-KR" sz="2000" i="1" dirty="0">
                <a:ea typeface="굴림" panose="020B0600000101010101" pitchFamily="34" charset="-127"/>
                <a:sym typeface="Symbol" panose="05050102010706020507" pitchFamily="18" charset="2"/>
              </a:rPr>
              <a:t>session</a:t>
            </a:r>
            <a:r>
              <a:rPr lang="en-US" altLang="ko-KR" sz="2000" dirty="0">
                <a:ea typeface="굴림" panose="020B0600000101010101" pitchFamily="34" charset="-127"/>
                <a:sym typeface="Symbol" panose="05050102010706020507" pitchFamily="18" charset="2"/>
              </a:rPr>
              <a:t> key encrypted using B’s key</a:t>
            </a:r>
          </a:p>
          <a:p>
            <a:pPr lvl="2">
              <a:lnSpc>
                <a:spcPct val="80000"/>
              </a:lnSpc>
              <a:spcBef>
                <a:spcPct val="10000"/>
              </a:spcBef>
            </a:pPr>
            <a:r>
              <a:rPr lang="en-US" altLang="ko-KR" sz="2000" dirty="0">
                <a:ea typeface="굴림" panose="020B0600000101010101" pitchFamily="34" charset="-127"/>
                <a:sym typeface="Symbol" panose="05050102010706020507" pitchFamily="18" charset="2"/>
              </a:rPr>
              <a:t>SA: </a:t>
            </a:r>
            <a:r>
              <a:rPr lang="en-US" altLang="ko-KR" sz="2000" dirty="0">
                <a:solidFill>
                  <a:schemeClr val="hlink"/>
                </a:solidFill>
                <a:ea typeface="굴림" panose="020B0600000101010101" pitchFamily="34" charset="-127"/>
                <a:sym typeface="Symbol" panose="05050102010706020507" pitchFamily="18" charset="2"/>
              </a:rPr>
              <a:t>Message</a:t>
            </a:r>
            <a:r>
              <a:rPr lang="en-US" altLang="ko-KR" sz="2000" dirty="0">
                <a:ea typeface="굴림" panose="020B0600000101010101" pitchFamily="34" charset="-127"/>
                <a:sym typeface="Symbol" panose="05050102010706020507" pitchFamily="18" charset="2"/>
              </a:rPr>
              <a:t> [ Use </a:t>
            </a:r>
            <a:r>
              <a:rPr lang="en-US" altLang="ko-KR" sz="2000" dirty="0" err="1">
                <a:ea typeface="굴림" panose="020B0600000101010101" pitchFamily="34" charset="-127"/>
                <a:sym typeface="Symbol" panose="05050102010706020507" pitchFamily="18" charset="2"/>
              </a:rPr>
              <a:t>K</a:t>
            </a:r>
            <a:r>
              <a:rPr lang="en-US" altLang="ko-KR" sz="2000" baseline="-25000" dirty="0" err="1">
                <a:ea typeface="굴림" panose="020B0600000101010101" pitchFamily="34" charset="-127"/>
                <a:sym typeface="Symbol" panose="05050102010706020507" pitchFamily="18" charset="2"/>
              </a:rPr>
              <a:t>ab</a:t>
            </a:r>
            <a:r>
              <a:rPr lang="en-US" altLang="ko-KR" sz="2000" dirty="0">
                <a:ea typeface="굴림" panose="020B0600000101010101" pitchFamily="34" charset="-127"/>
                <a:sym typeface="Symbol" panose="05050102010706020507" pitchFamily="18" charset="2"/>
              </a:rPr>
              <a:t> (This is A! Use </a:t>
            </a:r>
            <a:r>
              <a:rPr lang="en-US" altLang="ko-KR" sz="2000" dirty="0" err="1">
                <a:ea typeface="굴림" panose="020B0600000101010101" pitchFamily="34" charset="-127"/>
                <a:sym typeface="Symbol" panose="05050102010706020507" pitchFamily="18" charset="2"/>
              </a:rPr>
              <a:t>K</a:t>
            </a:r>
            <a:r>
              <a:rPr lang="en-US" altLang="ko-KR" sz="2000" baseline="-25000" dirty="0" err="1">
                <a:ea typeface="굴림" panose="020B0600000101010101" pitchFamily="34" charset="-127"/>
                <a:sym typeface="Symbol" panose="05050102010706020507" pitchFamily="18" charset="2"/>
              </a:rPr>
              <a:t>ab</a:t>
            </a:r>
            <a:r>
              <a:rPr lang="en-US" altLang="ko-KR" sz="2000" dirty="0">
                <a:ea typeface="굴림" panose="020B0600000101010101" pitchFamily="34" charset="-127"/>
                <a:sym typeface="Symbol" panose="05050102010706020507" pitchFamily="18" charset="2"/>
              </a:rPr>
              <a:t>)</a:t>
            </a:r>
            <a:r>
              <a:rPr lang="en-US" altLang="ko-KR" sz="2000" baseline="30000" dirty="0" err="1">
                <a:ea typeface="굴림" panose="020B0600000101010101" pitchFamily="34" charset="-127"/>
                <a:sym typeface="Symbol" panose="05050102010706020507" pitchFamily="18" charset="2"/>
              </a:rPr>
              <a:t>Ksb</a:t>
            </a:r>
            <a:r>
              <a:rPr lang="en-US" altLang="ko-KR" sz="2000" dirty="0">
                <a:ea typeface="굴림" panose="020B0600000101010101" pitchFamily="34" charset="-127"/>
                <a:sym typeface="Symbol" panose="05050102010706020507" pitchFamily="18" charset="2"/>
              </a:rPr>
              <a:t> ] </a:t>
            </a:r>
            <a:r>
              <a:rPr lang="en-US" altLang="ko-KR" sz="2000" baseline="30000" dirty="0" err="1">
                <a:ea typeface="굴림" panose="020B0600000101010101" pitchFamily="34" charset="-127"/>
                <a:sym typeface="Symbol" panose="05050102010706020507" pitchFamily="18" charset="2"/>
              </a:rPr>
              <a:t>Ksa</a:t>
            </a:r>
            <a:endParaRPr lang="en-US" altLang="ko-KR" sz="2000" baseline="30000" dirty="0">
              <a:ea typeface="굴림" panose="020B0600000101010101" pitchFamily="34" charset="-127"/>
              <a:sym typeface="Symbol" panose="05050102010706020507" pitchFamily="18" charset="2"/>
            </a:endParaRPr>
          </a:p>
          <a:p>
            <a:pPr lvl="2">
              <a:lnSpc>
                <a:spcPct val="80000"/>
              </a:lnSpc>
              <a:spcBef>
                <a:spcPct val="10000"/>
              </a:spcBef>
            </a:pPr>
            <a:r>
              <a:rPr lang="en-US" altLang="ko-KR" sz="2000" dirty="0">
                <a:ea typeface="굴림" panose="020B0600000101010101" pitchFamily="34" charset="-127"/>
                <a:sym typeface="Symbol" panose="05050102010706020507" pitchFamily="18" charset="2"/>
              </a:rPr>
              <a:t>This allows A to know, “S said use this key”</a:t>
            </a:r>
          </a:p>
          <a:p>
            <a:pPr lvl="1">
              <a:lnSpc>
                <a:spcPct val="80000"/>
              </a:lnSpc>
              <a:spcBef>
                <a:spcPct val="10000"/>
              </a:spcBef>
            </a:pPr>
            <a:r>
              <a:rPr lang="en-US" altLang="ko-KR" sz="2000" dirty="0">
                <a:ea typeface="굴림" panose="020B0600000101010101" pitchFamily="34" charset="-127"/>
                <a:sym typeface="Symbol" panose="05050102010706020507" pitchFamily="18" charset="2"/>
              </a:rPr>
              <a:t>Whenever A wants to talk with B</a:t>
            </a:r>
          </a:p>
          <a:p>
            <a:pPr lvl="2">
              <a:lnSpc>
                <a:spcPct val="80000"/>
              </a:lnSpc>
              <a:spcBef>
                <a:spcPct val="10000"/>
              </a:spcBef>
            </a:pPr>
            <a:r>
              <a:rPr lang="en-US" altLang="ko-KR" sz="2000" dirty="0">
                <a:ea typeface="굴림" panose="020B0600000101010101" pitchFamily="34" charset="-127"/>
                <a:sym typeface="Symbol" panose="05050102010706020507" pitchFamily="18" charset="2"/>
              </a:rPr>
              <a:t>AB: </a:t>
            </a:r>
            <a:r>
              <a:rPr lang="en-US" altLang="ko-KR" sz="2000" dirty="0">
                <a:solidFill>
                  <a:schemeClr val="hlink"/>
                </a:solidFill>
                <a:ea typeface="굴림" panose="020B0600000101010101" pitchFamily="34" charset="-127"/>
                <a:sym typeface="Symbol" panose="05050102010706020507" pitchFamily="18" charset="2"/>
              </a:rPr>
              <a:t>Ticket</a:t>
            </a:r>
            <a:r>
              <a:rPr lang="en-US" altLang="ko-KR" sz="2000" dirty="0">
                <a:ea typeface="굴림" panose="020B0600000101010101" pitchFamily="34" charset="-127"/>
                <a:sym typeface="Symbol" panose="05050102010706020507" pitchFamily="18" charset="2"/>
              </a:rPr>
              <a:t> [ This is A! Use </a:t>
            </a:r>
            <a:r>
              <a:rPr lang="en-US" altLang="ko-KR" sz="2000" dirty="0" err="1">
                <a:ea typeface="굴림" panose="020B0600000101010101" pitchFamily="34" charset="-127"/>
                <a:sym typeface="Symbol" panose="05050102010706020507" pitchFamily="18" charset="2"/>
              </a:rPr>
              <a:t>K</a:t>
            </a:r>
            <a:r>
              <a:rPr lang="en-US" altLang="ko-KR" sz="2000" baseline="-25000" dirty="0" err="1">
                <a:ea typeface="굴림" panose="020B0600000101010101" pitchFamily="34" charset="-127"/>
                <a:sym typeface="Symbol" panose="05050102010706020507" pitchFamily="18" charset="2"/>
              </a:rPr>
              <a:t>ab</a:t>
            </a:r>
            <a:r>
              <a:rPr lang="en-US" altLang="ko-KR" sz="2000" baseline="-25000" dirty="0">
                <a:ea typeface="굴림" panose="020B0600000101010101" pitchFamily="34" charset="-127"/>
                <a:sym typeface="Symbol" panose="05050102010706020507" pitchFamily="18" charset="2"/>
              </a:rPr>
              <a:t> </a:t>
            </a:r>
            <a:r>
              <a:rPr lang="en-US" altLang="ko-KR" sz="2000" dirty="0">
                <a:ea typeface="굴림" panose="020B0600000101010101" pitchFamily="34" charset="-127"/>
                <a:sym typeface="Symbol" panose="05050102010706020507" pitchFamily="18" charset="2"/>
              </a:rPr>
              <a:t>]</a:t>
            </a:r>
            <a:r>
              <a:rPr lang="en-US" altLang="ko-KR" sz="2000" baseline="30000" dirty="0" err="1">
                <a:ea typeface="굴림" panose="020B0600000101010101" pitchFamily="34" charset="-127"/>
                <a:sym typeface="Symbol" panose="05050102010706020507" pitchFamily="18" charset="2"/>
              </a:rPr>
              <a:t>Ksb</a:t>
            </a:r>
            <a:endParaRPr lang="en-US" altLang="ko-KR" sz="2000" baseline="30000" dirty="0">
              <a:ea typeface="굴림" panose="020B0600000101010101" pitchFamily="34" charset="-127"/>
              <a:sym typeface="Symbol" panose="05050102010706020507" pitchFamily="18" charset="2"/>
            </a:endParaRPr>
          </a:p>
          <a:p>
            <a:pPr lvl="2">
              <a:lnSpc>
                <a:spcPct val="80000"/>
              </a:lnSpc>
              <a:spcBef>
                <a:spcPct val="10000"/>
              </a:spcBef>
            </a:pPr>
            <a:r>
              <a:rPr lang="en-US" altLang="ko-KR" sz="2000" dirty="0">
                <a:ea typeface="굴림" panose="020B0600000101010101" pitchFamily="34" charset="-127"/>
                <a:sym typeface="Symbol" panose="05050102010706020507" pitchFamily="18" charset="2"/>
              </a:rPr>
              <a:t>Now, B knows that </a:t>
            </a:r>
            <a:r>
              <a:rPr lang="en-US" altLang="ko-KR" sz="2000" dirty="0" err="1">
                <a:ea typeface="굴림" panose="020B0600000101010101" pitchFamily="34" charset="-127"/>
                <a:sym typeface="Symbol" panose="05050102010706020507" pitchFamily="18" charset="2"/>
              </a:rPr>
              <a:t>K</a:t>
            </a:r>
            <a:r>
              <a:rPr lang="en-US" altLang="ko-KR" sz="2000" baseline="-25000" dirty="0" err="1">
                <a:ea typeface="굴림" panose="020B0600000101010101" pitchFamily="34" charset="-127"/>
                <a:sym typeface="Symbol" panose="05050102010706020507" pitchFamily="18" charset="2"/>
              </a:rPr>
              <a:t>ab</a:t>
            </a:r>
            <a:r>
              <a:rPr lang="en-US" altLang="ko-KR" sz="2000" dirty="0">
                <a:ea typeface="굴림" panose="020B0600000101010101" pitchFamily="34" charset="-127"/>
                <a:sym typeface="Symbol" panose="05050102010706020507" pitchFamily="18" charset="2"/>
              </a:rPr>
              <a:t> is sanctioned by S</a:t>
            </a:r>
          </a:p>
          <a:p>
            <a:pPr lvl="2">
              <a:lnSpc>
                <a:spcPct val="80000"/>
              </a:lnSpc>
              <a:spcBef>
                <a:spcPct val="10000"/>
              </a:spcBef>
            </a:pPr>
            <a:endParaRPr lang="ko-KR" altLang="en-US" sz="2000" dirty="0">
              <a:ea typeface="굴림" panose="020B0600000101010101" pitchFamily="34" charset="-127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FEFEAB-FDB6-C24A-8572-AB814424BF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19</a:t>
            </a:fld>
            <a:endParaRPr lang="en-US"/>
          </a:p>
        </p:txBody>
      </p:sp>
      <p:grpSp>
        <p:nvGrpSpPr>
          <p:cNvPr id="5" name="Group 20">
            <a:extLst>
              <a:ext uri="{FF2B5EF4-FFF2-40B4-BE49-F238E27FC236}">
                <a16:creationId xmlns:a16="http://schemas.microsoft.com/office/drawing/2014/main" id="{4A6314CB-8D40-8144-A357-28134C71695A}"/>
              </a:ext>
            </a:extLst>
          </p:cNvPr>
          <p:cNvGrpSpPr>
            <a:grpSpLocks/>
          </p:cNvGrpSpPr>
          <p:nvPr/>
        </p:nvGrpSpPr>
        <p:grpSpPr bwMode="auto">
          <a:xfrm>
            <a:off x="3830996" y="772467"/>
            <a:ext cx="4885531" cy="1841500"/>
            <a:chOff x="960" y="480"/>
            <a:chExt cx="3693" cy="1392"/>
          </a:xfrm>
        </p:grpSpPr>
        <p:pic>
          <p:nvPicPr>
            <p:cNvPr id="6" name="Picture 9">
              <a:extLst>
                <a:ext uri="{FF2B5EF4-FFF2-40B4-BE49-F238E27FC236}">
                  <a16:creationId xmlns:a16="http://schemas.microsoft.com/office/drawing/2014/main" id="{D3F8A193-53E3-A646-A0D6-6E6A05B88C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84" y="1008"/>
              <a:ext cx="669" cy="8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66CC"/>
                  </a:solidFill>
                </a14:hiddenFill>
              </a:ext>
              <a:ext uri="{91240B29-F687-4f45-9708-019B960494DF}">
                <a14:hiddenLine xmlns:a14="http://schemas.microsoft.com/office/drawing/2010/main" xmlns="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7" name="Oval 11">
              <a:extLst>
                <a:ext uri="{FF2B5EF4-FFF2-40B4-BE49-F238E27FC236}">
                  <a16:creationId xmlns:a16="http://schemas.microsoft.com/office/drawing/2014/main" id="{A2AF0A29-BF57-C045-9CB4-89E6674CEF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44" y="480"/>
              <a:ext cx="672" cy="672"/>
            </a:xfrm>
            <a:prstGeom prst="ellipse">
              <a:avLst/>
            </a:prstGeom>
            <a:solidFill>
              <a:srgbClr val="FF66CC"/>
            </a:solidFill>
            <a:ln w="38100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5398" tIns="37038" rIns="75398" bIns="37038" anchor="ctr"/>
            <a:lstStyle>
              <a:lvl1pPr marL="228600" indent="-228600">
                <a:defRPr sz="16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16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16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16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16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16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16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16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16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r>
                <a:rPr lang="en-US" altLang="ko-KR" sz="1833" b="0">
                  <a:latin typeface="Gill Sans Light" charset="0"/>
                  <a:ea typeface="Gill Sans Light" charset="0"/>
                  <a:cs typeface="Gill Sans Light" charset="0"/>
                </a:rPr>
                <a:t>Key</a:t>
              </a:r>
            </a:p>
            <a:p>
              <a:r>
                <a:rPr lang="en-US" altLang="ko-KR" sz="1833" b="0">
                  <a:latin typeface="Gill Sans Light" charset="0"/>
                  <a:ea typeface="Gill Sans Light" charset="0"/>
                  <a:cs typeface="Gill Sans Light" charset="0"/>
                </a:rPr>
                <a:t>Server</a:t>
              </a:r>
            </a:p>
          </p:txBody>
        </p:sp>
        <p:sp>
          <p:nvSpPr>
            <p:cNvPr id="8" name="Freeform 12">
              <a:extLst>
                <a:ext uri="{FF2B5EF4-FFF2-40B4-BE49-F238E27FC236}">
                  <a16:creationId xmlns:a16="http://schemas.microsoft.com/office/drawing/2014/main" id="{1054EFA0-9030-444B-8D53-3A0A3DE1EF01}"/>
                </a:ext>
              </a:extLst>
            </p:cNvPr>
            <p:cNvSpPr>
              <a:spLocks/>
            </p:cNvSpPr>
            <p:nvPr/>
          </p:nvSpPr>
          <p:spPr bwMode="auto">
            <a:xfrm>
              <a:off x="1632" y="720"/>
              <a:ext cx="912" cy="480"/>
            </a:xfrm>
            <a:custGeom>
              <a:avLst/>
              <a:gdLst>
                <a:gd name="T0" fmla="*/ 0 w 912"/>
                <a:gd name="T1" fmla="*/ 480 h 544"/>
                <a:gd name="T2" fmla="*/ 144 w 912"/>
                <a:gd name="T3" fmla="*/ 141 h 544"/>
                <a:gd name="T4" fmla="*/ 480 w 912"/>
                <a:gd name="T5" fmla="*/ 14 h 544"/>
                <a:gd name="T6" fmla="*/ 912 w 912"/>
                <a:gd name="T7" fmla="*/ 56 h 54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912" h="544">
                  <a:moveTo>
                    <a:pt x="0" y="544"/>
                  </a:moveTo>
                  <a:cubicBezTo>
                    <a:pt x="32" y="396"/>
                    <a:pt x="64" y="248"/>
                    <a:pt x="144" y="160"/>
                  </a:cubicBezTo>
                  <a:cubicBezTo>
                    <a:pt x="224" y="72"/>
                    <a:pt x="352" y="32"/>
                    <a:pt x="480" y="16"/>
                  </a:cubicBezTo>
                  <a:cubicBezTo>
                    <a:pt x="608" y="0"/>
                    <a:pt x="760" y="32"/>
                    <a:pt x="912" y="64"/>
                  </a:cubicBez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66CC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5398" tIns="37038" rIns="75398" bIns="37038" anchor="ctr"/>
            <a:lstStyle/>
            <a:p>
              <a:endParaRPr lang="en-US" sz="1500">
                <a:latin typeface="Gill Sans Light" charset="0"/>
                <a:ea typeface="Gill Sans Light" charset="0"/>
                <a:cs typeface="Gill Sans Light" charset="0"/>
              </a:endParaRPr>
            </a:p>
          </p:txBody>
        </p:sp>
        <p:sp>
          <p:nvSpPr>
            <p:cNvPr id="9" name="Freeform 13">
              <a:extLst>
                <a:ext uri="{FF2B5EF4-FFF2-40B4-BE49-F238E27FC236}">
                  <a16:creationId xmlns:a16="http://schemas.microsoft.com/office/drawing/2014/main" id="{98D814C1-6459-EC46-9C18-CF06BE69690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8" y="960"/>
              <a:ext cx="864" cy="336"/>
            </a:xfrm>
            <a:custGeom>
              <a:avLst/>
              <a:gdLst>
                <a:gd name="T0" fmla="*/ 864 w 816"/>
                <a:gd name="T1" fmla="*/ 0 h 144"/>
                <a:gd name="T2" fmla="*/ 0 w 816"/>
                <a:gd name="T3" fmla="*/ 336 h 144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816" h="144">
                  <a:moveTo>
                    <a:pt x="816" y="0"/>
                  </a:moveTo>
                  <a:cubicBezTo>
                    <a:pt x="816" y="0"/>
                    <a:pt x="408" y="72"/>
                    <a:pt x="0" y="144"/>
                  </a:cubicBez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66CC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5398" tIns="37038" rIns="75398" bIns="37038" anchor="ctr"/>
            <a:lstStyle/>
            <a:p>
              <a:endParaRPr lang="en-US" sz="1500">
                <a:latin typeface="Gill Sans Light" charset="0"/>
                <a:ea typeface="Gill Sans Light" charset="0"/>
                <a:cs typeface="Gill Sans Light" charset="0"/>
              </a:endParaRPr>
            </a:p>
          </p:txBody>
        </p:sp>
        <p:sp>
          <p:nvSpPr>
            <p:cNvPr id="10" name="Text Box 14">
              <a:extLst>
                <a:ext uri="{FF2B5EF4-FFF2-40B4-BE49-F238E27FC236}">
                  <a16:creationId xmlns:a16="http://schemas.microsoft.com/office/drawing/2014/main" id="{0BC32DF9-E846-8042-8A17-DA1F5F267D7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20083457">
              <a:off x="1370" y="569"/>
              <a:ext cx="840" cy="2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66CC"/>
                  </a:solidFill>
                </a14:hiddenFill>
              </a:ext>
              <a:ext uri="{91240B29-F687-4f45-9708-019B960494DF}">
                <a14:hiddenLine xmlns:a14="http://schemas.microsoft.com/office/drawing/2010/main" xmlns="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5398" tIns="37038" rIns="75398" bIns="37038">
              <a:spAutoFit/>
            </a:bodyPr>
            <a:lstStyle>
              <a:lvl1pPr marL="228600" indent="-228600">
                <a:defRPr sz="16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16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16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16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16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16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16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16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16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r>
                <a:rPr lang="en-US" altLang="ko-KR" sz="1833" b="0">
                  <a:latin typeface="Gill Sans Light" charset="0"/>
                  <a:ea typeface="Gill Sans Light" charset="0"/>
                  <a:cs typeface="Gill Sans Light" charset="0"/>
                </a:rPr>
                <a:t>Req Ticket</a:t>
              </a:r>
            </a:p>
          </p:txBody>
        </p:sp>
        <p:sp>
          <p:nvSpPr>
            <p:cNvPr id="11" name="Text Box 15">
              <a:extLst>
                <a:ext uri="{FF2B5EF4-FFF2-40B4-BE49-F238E27FC236}">
                  <a16:creationId xmlns:a16="http://schemas.microsoft.com/office/drawing/2014/main" id="{91F49998-2C59-9B44-8735-BFB131FFF2C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20265041">
              <a:off x="1833" y="890"/>
              <a:ext cx="537" cy="2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66CC"/>
                  </a:solidFill>
                </a14:hiddenFill>
              </a:ext>
              <a:ext uri="{91240B29-F687-4f45-9708-019B960494DF}">
                <a14:hiddenLine xmlns:a14="http://schemas.microsoft.com/office/drawing/2010/main" xmlns="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5398" tIns="37038" rIns="75398" bIns="37038">
              <a:spAutoFit/>
            </a:bodyPr>
            <a:lstStyle>
              <a:lvl1pPr marL="228600" indent="-228600">
                <a:defRPr sz="16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16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16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16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16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16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16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16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16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r>
                <a:rPr lang="en-US" altLang="ko-KR" sz="1833" b="0">
                  <a:latin typeface="Gill Sans Light" charset="0"/>
                  <a:ea typeface="Gill Sans Light" charset="0"/>
                  <a:cs typeface="Gill Sans Light" charset="0"/>
                </a:rPr>
                <a:t>Ticket</a:t>
              </a:r>
            </a:p>
          </p:txBody>
        </p:sp>
        <p:pic>
          <p:nvPicPr>
            <p:cNvPr id="12" name="Picture 6">
              <a:extLst>
                <a:ext uri="{FF2B5EF4-FFF2-40B4-BE49-F238E27FC236}">
                  <a16:creationId xmlns:a16="http://schemas.microsoft.com/office/drawing/2014/main" id="{CBC69C33-7D00-E148-910A-C77DA9D1AD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" y="1104"/>
              <a:ext cx="816" cy="7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66CC"/>
                  </a:solidFill>
                </a14:hiddenFill>
              </a:ext>
              <a:ext uri="{91240B29-F687-4f45-9708-019B960494DF}">
                <a14:hiddenLine xmlns:a14="http://schemas.microsoft.com/office/drawing/2010/main" xmlns="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3" name="Freeform 16">
              <a:extLst>
                <a:ext uri="{FF2B5EF4-FFF2-40B4-BE49-F238E27FC236}">
                  <a16:creationId xmlns:a16="http://schemas.microsoft.com/office/drawing/2014/main" id="{701DACC2-4DC6-634B-8181-DB44FB7F6B4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8" y="1200"/>
              <a:ext cx="2400" cy="192"/>
            </a:xfrm>
            <a:custGeom>
              <a:avLst/>
              <a:gdLst>
                <a:gd name="T0" fmla="*/ 0 w 2400"/>
                <a:gd name="T1" fmla="*/ 192 h 208"/>
                <a:gd name="T2" fmla="*/ 480 w 2400"/>
                <a:gd name="T3" fmla="*/ 59 h 208"/>
                <a:gd name="T4" fmla="*/ 1968 w 2400"/>
                <a:gd name="T5" fmla="*/ 15 h 208"/>
                <a:gd name="T6" fmla="*/ 2400 w 2400"/>
                <a:gd name="T7" fmla="*/ 148 h 20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400" h="208">
                  <a:moveTo>
                    <a:pt x="0" y="208"/>
                  </a:moveTo>
                  <a:cubicBezTo>
                    <a:pt x="76" y="152"/>
                    <a:pt x="152" y="96"/>
                    <a:pt x="480" y="64"/>
                  </a:cubicBezTo>
                  <a:cubicBezTo>
                    <a:pt x="808" y="32"/>
                    <a:pt x="1648" y="0"/>
                    <a:pt x="1968" y="16"/>
                  </a:cubicBezTo>
                  <a:cubicBezTo>
                    <a:pt x="2288" y="32"/>
                    <a:pt x="2344" y="96"/>
                    <a:pt x="2400" y="160"/>
                  </a:cubicBez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66CC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5398" tIns="37038" rIns="75398" bIns="37038" anchor="ctr"/>
            <a:lstStyle/>
            <a:p>
              <a:endParaRPr lang="en-US" sz="1500">
                <a:latin typeface="Gill Sans Light" charset="0"/>
                <a:ea typeface="Gill Sans Light" charset="0"/>
                <a:cs typeface="Gill Sans Light" charset="0"/>
              </a:endParaRPr>
            </a:p>
          </p:txBody>
        </p:sp>
        <p:sp>
          <p:nvSpPr>
            <p:cNvPr id="14" name="Text Box 17">
              <a:extLst>
                <a:ext uri="{FF2B5EF4-FFF2-40B4-BE49-F238E27FC236}">
                  <a16:creationId xmlns:a16="http://schemas.microsoft.com/office/drawing/2014/main" id="{08975A53-D0A5-E24F-8C10-3E8F984D432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40" y="1263"/>
              <a:ext cx="537" cy="2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66CC"/>
                  </a:solidFill>
                </a14:hiddenFill>
              </a:ext>
              <a:ext uri="{91240B29-F687-4f45-9708-019B960494DF}">
                <a14:hiddenLine xmlns:a14="http://schemas.microsoft.com/office/drawing/2010/main" xmlns="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5398" tIns="37038" rIns="75398" bIns="37038">
              <a:spAutoFit/>
            </a:bodyPr>
            <a:lstStyle>
              <a:lvl1pPr marL="228600" indent="-228600">
                <a:defRPr sz="16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16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16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16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16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16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16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16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16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r>
                <a:rPr lang="en-US" altLang="ko-KR" sz="1833" b="0">
                  <a:latin typeface="Gill Sans Light" charset="0"/>
                  <a:ea typeface="Gill Sans Light" charset="0"/>
                  <a:cs typeface="Gill Sans Light" charset="0"/>
                </a:rPr>
                <a:t>Ticket</a:t>
              </a:r>
            </a:p>
          </p:txBody>
        </p:sp>
        <p:sp>
          <p:nvSpPr>
            <p:cNvPr id="15" name="AutoShape 18">
              <a:extLst>
                <a:ext uri="{FF2B5EF4-FFF2-40B4-BE49-F238E27FC236}">
                  <a16:creationId xmlns:a16="http://schemas.microsoft.com/office/drawing/2014/main" id="{99DA854C-3BDA-6549-935C-7C8C64E2E6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1536"/>
              <a:ext cx="2208" cy="240"/>
            </a:xfrm>
            <a:prstGeom prst="leftRightArrow">
              <a:avLst>
                <a:gd name="adj1" fmla="val 65833"/>
                <a:gd name="adj2" fmla="val 116491"/>
              </a:avLst>
            </a:prstGeom>
            <a:solidFill>
              <a:srgbClr val="00FFFF"/>
            </a:solidFill>
            <a:ln w="381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5398" tIns="37038" rIns="75398" bIns="37038" anchor="ctr"/>
            <a:lstStyle>
              <a:lvl1pPr marL="228600" indent="-228600">
                <a:defRPr sz="16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16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16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16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16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16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16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16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16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r>
                <a:rPr lang="en-US" altLang="ko-KR" sz="1833" b="0">
                  <a:latin typeface="Gill Sans Light" charset="0"/>
                  <a:ea typeface="Gill Sans Light" charset="0"/>
                  <a:cs typeface="Gill Sans Light" charset="0"/>
                </a:rPr>
                <a:t>Secure Communication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99537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3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3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3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3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33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33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33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33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33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33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8339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Protection vs. Security</a:t>
            </a:r>
          </a:p>
        </p:txBody>
      </p:sp>
      <p:sp>
        <p:nvSpPr>
          <p:cNvPr id="1024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7207" y="982412"/>
            <a:ext cx="9036793" cy="4288087"/>
          </a:xfrm>
        </p:spPr>
        <p:txBody>
          <a:bodyPr>
            <a:noAutofit/>
          </a:bodyPr>
          <a:lstStyle/>
          <a:p>
            <a:r>
              <a:rPr lang="en-US" altLang="ko-KR" sz="2000" dirty="0">
                <a:solidFill>
                  <a:srgbClr val="FF0000"/>
                </a:solidFill>
              </a:rPr>
              <a:t>Protection</a:t>
            </a:r>
            <a:r>
              <a:rPr lang="en-US" altLang="ko-KR" sz="2000" dirty="0"/>
              <a:t>: mechanisms for controlling access of programs, processes, or users to resources</a:t>
            </a:r>
          </a:p>
          <a:p>
            <a:pPr lvl="1"/>
            <a:r>
              <a:rPr lang="en-US" altLang="ko-KR" sz="1800" dirty="0"/>
              <a:t>Page table mechanism</a:t>
            </a:r>
          </a:p>
          <a:p>
            <a:pPr lvl="1"/>
            <a:r>
              <a:rPr lang="en-US" altLang="ko-KR" sz="1800" dirty="0"/>
              <a:t>Round-robin schedule</a:t>
            </a:r>
          </a:p>
          <a:p>
            <a:pPr lvl="1"/>
            <a:r>
              <a:rPr lang="en-US" altLang="ko-KR" sz="1800" dirty="0"/>
              <a:t>Data encryption</a:t>
            </a:r>
          </a:p>
          <a:p>
            <a:pPr lvl="1"/>
            <a:endParaRPr lang="en-US" altLang="ko-KR" sz="800" dirty="0"/>
          </a:p>
          <a:p>
            <a:r>
              <a:rPr lang="en-US" altLang="ko-KR" sz="2000" dirty="0">
                <a:solidFill>
                  <a:srgbClr val="FF0000"/>
                </a:solidFill>
              </a:rPr>
              <a:t>Security</a:t>
            </a:r>
            <a:r>
              <a:rPr lang="en-US" altLang="ko-KR" sz="2000" dirty="0"/>
              <a:t>: use of protection mechanisms to prevent misuse of resources</a:t>
            </a:r>
          </a:p>
          <a:p>
            <a:pPr lvl="1"/>
            <a:r>
              <a:rPr lang="en-US" altLang="ko-KR" sz="1800" dirty="0"/>
              <a:t>Misuse defined with respect to policy</a:t>
            </a:r>
          </a:p>
          <a:p>
            <a:pPr lvl="2"/>
            <a:r>
              <a:rPr lang="en-US" altLang="ko-KR" dirty="0"/>
              <a:t>E.g.: prevent exposure of certain sensitive information</a:t>
            </a:r>
          </a:p>
          <a:p>
            <a:pPr lvl="2"/>
            <a:r>
              <a:rPr lang="en-US" altLang="ko-KR" dirty="0"/>
              <a:t>E.g.: prevent unauthorized modification/deletion of data</a:t>
            </a:r>
          </a:p>
          <a:p>
            <a:pPr lvl="1"/>
            <a:r>
              <a:rPr lang="en-US" altLang="ko-KR" sz="1800" dirty="0"/>
              <a:t>Need to consider external environment the system operates in</a:t>
            </a:r>
          </a:p>
          <a:p>
            <a:pPr lvl="2"/>
            <a:r>
              <a:rPr lang="en-US" altLang="ko-KR" dirty="0"/>
              <a:t>Most well-constructed system cannot protect information if user accidentally reveals password – social engineering challenge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6337F58-CED9-5746-B6E2-5C2134B56E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4053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>
          <a:xfrm>
            <a:off x="83127" y="127000"/>
            <a:ext cx="8171873" cy="444500"/>
          </a:xfrm>
        </p:spPr>
        <p:txBody>
          <a:bodyPr>
            <a:normAutofit fontScale="90000"/>
          </a:bodyPr>
          <a:lstStyle/>
          <a:p>
            <a:r>
              <a:rPr lang="en-US" altLang="ko-KR" dirty="0">
                <a:ea typeface="굴림" panose="020B0600000101010101" pitchFamily="34" charset="-127"/>
              </a:rPr>
              <a:t>Authentication Server Continued [Kerberos]</a:t>
            </a:r>
          </a:p>
        </p:txBody>
      </p:sp>
      <p:sp>
        <p:nvSpPr>
          <p:cNvPr id="10393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79609" y="2841440"/>
            <a:ext cx="8486539" cy="2619559"/>
          </a:xfrm>
        </p:spPr>
        <p:txBody>
          <a:bodyPr>
            <a:noAutofit/>
          </a:bodyPr>
          <a:lstStyle/>
          <a:p>
            <a:pPr>
              <a:lnSpc>
                <a:spcPct val="80000"/>
              </a:lnSpc>
              <a:spcBef>
                <a:spcPct val="20000"/>
              </a:spcBef>
            </a:pPr>
            <a:r>
              <a:rPr lang="en-US" altLang="ko-KR" sz="2000" dirty="0">
                <a:ea typeface="굴림" panose="020B0600000101010101" pitchFamily="34" charset="-127"/>
              </a:rPr>
              <a:t>Details</a:t>
            </a:r>
          </a:p>
          <a:p>
            <a:pPr lvl="1">
              <a:lnSpc>
                <a:spcPct val="80000"/>
              </a:lnSpc>
              <a:spcBef>
                <a:spcPct val="20000"/>
              </a:spcBef>
            </a:pPr>
            <a:r>
              <a:rPr lang="en-US" altLang="ko-KR" sz="1800" dirty="0">
                <a:ea typeface="굴림" panose="020B0600000101010101" pitchFamily="34" charset="-127"/>
              </a:rPr>
              <a:t>Both A and B use passwords (shared with key server) to decrypt return from key servers</a:t>
            </a:r>
          </a:p>
          <a:p>
            <a:pPr lvl="1">
              <a:lnSpc>
                <a:spcPct val="80000"/>
              </a:lnSpc>
              <a:spcBef>
                <a:spcPct val="20000"/>
              </a:spcBef>
            </a:pPr>
            <a:r>
              <a:rPr lang="en-US" altLang="ko-KR" sz="1800" dirty="0">
                <a:ea typeface="굴림" panose="020B0600000101010101" pitchFamily="34" charset="-127"/>
              </a:rPr>
              <a:t>Add in timestamps to limit how long tickets will be used to prevent attacker from replaying messages later</a:t>
            </a:r>
          </a:p>
          <a:p>
            <a:pPr lvl="1">
              <a:lnSpc>
                <a:spcPct val="80000"/>
              </a:lnSpc>
              <a:spcBef>
                <a:spcPct val="20000"/>
              </a:spcBef>
            </a:pPr>
            <a:r>
              <a:rPr lang="en-US" altLang="ko-KR" sz="1800" dirty="0">
                <a:ea typeface="굴림" panose="020B0600000101010101" pitchFamily="34" charset="-127"/>
              </a:rPr>
              <a:t>Also have to include encrypted checksums (hashed version of message) to prevent malicious user from inserting things into messages/changing messages</a:t>
            </a:r>
          </a:p>
          <a:p>
            <a:pPr>
              <a:lnSpc>
                <a:spcPct val="80000"/>
              </a:lnSpc>
              <a:spcBef>
                <a:spcPct val="20000"/>
              </a:spcBef>
            </a:pPr>
            <a:endParaRPr lang="en-US" altLang="ko-KR" sz="2000" dirty="0">
              <a:ea typeface="굴림" panose="020B0600000101010101" pitchFamily="34" charset="-127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95EA176-203F-3E41-83FC-9FCBF4BC7E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137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Asymmetric Encryption (Public Key)</a:t>
            </a:r>
          </a:p>
        </p:txBody>
      </p:sp>
      <p:sp>
        <p:nvSpPr>
          <p:cNvPr id="9553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19154" y="959742"/>
            <a:ext cx="8630122" cy="4056758"/>
          </a:xfrm>
        </p:spPr>
        <p:txBody>
          <a:bodyPr>
            <a:noAutofit/>
          </a:bodyPr>
          <a:lstStyle/>
          <a:p>
            <a:r>
              <a:rPr lang="en-US" altLang="en-US" sz="2000" dirty="0"/>
              <a:t>Idea: use two different keys, one to encrypt (e) and one to decrypt (d)</a:t>
            </a:r>
          </a:p>
          <a:p>
            <a:pPr lvl="1"/>
            <a:r>
              <a:rPr lang="en-US" altLang="en-US" sz="1800" dirty="0"/>
              <a:t>A </a:t>
            </a:r>
            <a:r>
              <a:rPr lang="en-US" altLang="en-US" sz="1800" dirty="0">
                <a:solidFill>
                  <a:srgbClr val="FF0000"/>
                </a:solidFill>
              </a:rPr>
              <a:t>key pair</a:t>
            </a:r>
          </a:p>
          <a:p>
            <a:pPr lvl="2"/>
            <a:endParaRPr lang="en-US" altLang="en-US" dirty="0"/>
          </a:p>
          <a:p>
            <a:r>
              <a:rPr lang="en-US" altLang="en-US" sz="2000" dirty="0"/>
              <a:t>Crucial property: knowing e does not give away d</a:t>
            </a:r>
          </a:p>
          <a:p>
            <a:pPr lvl="2"/>
            <a:endParaRPr lang="en-US" altLang="en-US" dirty="0"/>
          </a:p>
          <a:p>
            <a:r>
              <a:rPr lang="en-US" altLang="en-US" sz="2000" dirty="0"/>
              <a:t>Therefore e can be public: everyone knows it!</a:t>
            </a:r>
          </a:p>
          <a:p>
            <a:pPr lvl="2"/>
            <a:endParaRPr lang="en-US" altLang="en-US" dirty="0"/>
          </a:p>
          <a:p>
            <a:r>
              <a:rPr lang="en-US" altLang="en-US" sz="2000" dirty="0"/>
              <a:t>If Alice wants to send to Bob, she fetches Bob’</a:t>
            </a:r>
            <a:r>
              <a:rPr lang="en-US" altLang="ja-JP" sz="2000" dirty="0"/>
              <a:t>s public key (say from Bob’s home page) and encrypts with it</a:t>
            </a:r>
          </a:p>
          <a:p>
            <a:pPr lvl="1"/>
            <a:r>
              <a:rPr lang="en-US" altLang="en-US" sz="1800" dirty="0"/>
              <a:t>Alice can’</a:t>
            </a:r>
            <a:r>
              <a:rPr lang="en-US" altLang="ja-JP" sz="1800" dirty="0"/>
              <a:t>t decrypt what she’s sending to Bob …</a:t>
            </a:r>
          </a:p>
          <a:p>
            <a:pPr lvl="1"/>
            <a:r>
              <a:rPr lang="en-US" altLang="en-US" sz="1800" dirty="0"/>
              <a:t>…  but then, neither can anyone else (except Bob)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7E08896-621E-124E-9E9E-B4AFC1BC3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1698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Public Key / Asymmetric Encryption</a:t>
            </a:r>
          </a:p>
        </p:txBody>
      </p:sp>
      <p:sp>
        <p:nvSpPr>
          <p:cNvPr id="4608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11499" y="793488"/>
            <a:ext cx="7562501" cy="1764957"/>
          </a:xfrm>
        </p:spPr>
        <p:txBody>
          <a:bodyPr>
            <a:normAutofit/>
          </a:bodyPr>
          <a:lstStyle/>
          <a:p>
            <a:r>
              <a:rPr lang="en-US" altLang="en-US" sz="2000" dirty="0"/>
              <a:t>Sender uses receiver’</a:t>
            </a:r>
            <a:r>
              <a:rPr lang="en-US" altLang="ja-JP" sz="2000" dirty="0"/>
              <a:t>s </a:t>
            </a:r>
            <a:r>
              <a:rPr lang="en-US" altLang="ja-JP" sz="2000" dirty="0">
                <a:solidFill>
                  <a:srgbClr val="FF0000"/>
                </a:solidFill>
              </a:rPr>
              <a:t>public</a:t>
            </a:r>
            <a:r>
              <a:rPr lang="en-US" altLang="ja-JP" sz="2000" dirty="0"/>
              <a:t> key</a:t>
            </a:r>
          </a:p>
          <a:p>
            <a:pPr lvl="1"/>
            <a:r>
              <a:rPr lang="en-US" altLang="en-US" sz="1800" dirty="0"/>
              <a:t>Advertised to everyone</a:t>
            </a:r>
          </a:p>
          <a:p>
            <a:r>
              <a:rPr lang="en-US" altLang="en-US" sz="2000" dirty="0"/>
              <a:t>Receiver uses complementary </a:t>
            </a:r>
            <a:r>
              <a:rPr lang="en-US" altLang="en-US" sz="2000" dirty="0">
                <a:solidFill>
                  <a:srgbClr val="FF0000"/>
                </a:solidFill>
              </a:rPr>
              <a:t>private</a:t>
            </a:r>
            <a:r>
              <a:rPr lang="en-US" altLang="en-US" sz="2000" dirty="0"/>
              <a:t> key</a:t>
            </a:r>
          </a:p>
          <a:p>
            <a:pPr lvl="1"/>
            <a:r>
              <a:rPr lang="en-US" altLang="en-US" sz="1800" dirty="0"/>
              <a:t>Must be kept secret</a:t>
            </a:r>
          </a:p>
        </p:txBody>
      </p:sp>
      <p:grpSp>
        <p:nvGrpSpPr>
          <p:cNvPr id="46083" name="Group 4"/>
          <p:cNvGrpSpPr>
            <a:grpSpLocks/>
          </p:cNvGrpSpPr>
          <p:nvPr/>
        </p:nvGrpSpPr>
        <p:grpSpPr bwMode="auto">
          <a:xfrm>
            <a:off x="1524000" y="2361407"/>
            <a:ext cx="6096000" cy="2528093"/>
            <a:chOff x="720" y="1929"/>
            <a:chExt cx="4320" cy="1527"/>
          </a:xfrm>
        </p:grpSpPr>
        <p:sp>
          <p:nvSpPr>
            <p:cNvPr id="46084" name="Oval 5"/>
            <p:cNvSpPr>
              <a:spLocks noChangeArrowheads="1"/>
            </p:cNvSpPr>
            <p:nvPr/>
          </p:nvSpPr>
          <p:spPr bwMode="auto">
            <a:xfrm>
              <a:off x="720" y="2592"/>
              <a:ext cx="1008" cy="528"/>
            </a:xfrm>
            <a:prstGeom prst="ellipse">
              <a:avLst/>
            </a:prstGeom>
            <a:solidFill>
              <a:srgbClr val="FFFF99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75407" tIns="37042" rIns="75407" bIns="37042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en-US" altLang="en-US" sz="2000"/>
            </a:p>
          </p:txBody>
        </p:sp>
        <p:grpSp>
          <p:nvGrpSpPr>
            <p:cNvPr id="46085" name="Group 6"/>
            <p:cNvGrpSpPr>
              <a:grpSpLocks/>
            </p:cNvGrpSpPr>
            <p:nvPr/>
          </p:nvGrpSpPr>
          <p:grpSpPr bwMode="auto">
            <a:xfrm>
              <a:off x="1968" y="2496"/>
              <a:ext cx="1920" cy="960"/>
              <a:chOff x="1719" y="1709"/>
              <a:chExt cx="1775" cy="1123"/>
            </a:xfrm>
          </p:grpSpPr>
          <p:sp>
            <p:nvSpPr>
              <p:cNvPr id="46096" name="Oval 7"/>
              <p:cNvSpPr>
                <a:spLocks noChangeArrowheads="1"/>
              </p:cNvSpPr>
              <p:nvPr/>
            </p:nvSpPr>
            <p:spPr bwMode="auto">
              <a:xfrm>
                <a:off x="2109" y="1709"/>
                <a:ext cx="736" cy="345"/>
              </a:xfrm>
              <a:prstGeom prst="ellipse">
                <a:avLst/>
              </a:prstGeom>
              <a:solidFill>
                <a:srgbClr val="CCFFFF"/>
              </a:solidFill>
              <a:ln w="9525">
                <a:solidFill>
                  <a:srgbClr val="00CCFF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1pPr>
                <a:lvl2pPr marL="742950" indent="-285750" eaLnBrk="0" hangingPunct="0">
                  <a:defRPr sz="2400"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2pPr>
                <a:lvl3pPr marL="1143000" indent="-228600" eaLnBrk="0" hangingPunct="0">
                  <a:defRPr sz="2400"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 eaLnBrk="0" hangingPunct="0">
                  <a:defRPr sz="2400"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4pPr>
                <a:lvl5pPr marL="2057400" indent="-228600" eaLnBrk="0" hangingPunct="0">
                  <a:defRPr sz="2400"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 sz="2000"/>
              </a:p>
            </p:txBody>
          </p:sp>
          <p:sp>
            <p:nvSpPr>
              <p:cNvPr id="46097" name="Oval 8"/>
              <p:cNvSpPr>
                <a:spLocks noChangeArrowheads="1"/>
              </p:cNvSpPr>
              <p:nvPr/>
            </p:nvSpPr>
            <p:spPr bwMode="auto">
              <a:xfrm>
                <a:off x="2542" y="1752"/>
                <a:ext cx="692" cy="346"/>
              </a:xfrm>
              <a:prstGeom prst="ellipse">
                <a:avLst/>
              </a:prstGeom>
              <a:solidFill>
                <a:srgbClr val="CCFFFF"/>
              </a:solidFill>
              <a:ln w="9525">
                <a:solidFill>
                  <a:srgbClr val="00CCFF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1pPr>
                <a:lvl2pPr marL="742950" indent="-285750" eaLnBrk="0" hangingPunct="0">
                  <a:defRPr sz="2400"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2pPr>
                <a:lvl3pPr marL="1143000" indent="-228600" eaLnBrk="0" hangingPunct="0">
                  <a:defRPr sz="2400"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 eaLnBrk="0" hangingPunct="0">
                  <a:defRPr sz="2400"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4pPr>
                <a:lvl5pPr marL="2057400" indent="-228600" eaLnBrk="0" hangingPunct="0">
                  <a:defRPr sz="2400"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 sz="2000"/>
              </a:p>
            </p:txBody>
          </p:sp>
          <p:sp>
            <p:nvSpPr>
              <p:cNvPr id="46098" name="Oval 9"/>
              <p:cNvSpPr>
                <a:spLocks noChangeArrowheads="1"/>
              </p:cNvSpPr>
              <p:nvPr/>
            </p:nvSpPr>
            <p:spPr bwMode="auto">
              <a:xfrm>
                <a:off x="2715" y="1925"/>
                <a:ext cx="692" cy="345"/>
              </a:xfrm>
              <a:prstGeom prst="ellipse">
                <a:avLst/>
              </a:prstGeom>
              <a:solidFill>
                <a:srgbClr val="CCFFFF"/>
              </a:solidFill>
              <a:ln w="9525">
                <a:solidFill>
                  <a:srgbClr val="00CCFF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1pPr>
                <a:lvl2pPr marL="742950" indent="-285750" eaLnBrk="0" hangingPunct="0">
                  <a:defRPr sz="2400"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2pPr>
                <a:lvl3pPr marL="1143000" indent="-228600" eaLnBrk="0" hangingPunct="0">
                  <a:defRPr sz="2400"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 eaLnBrk="0" hangingPunct="0">
                  <a:defRPr sz="2400"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4pPr>
                <a:lvl5pPr marL="2057400" indent="-228600" eaLnBrk="0" hangingPunct="0">
                  <a:defRPr sz="2400"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 sz="2000" b="0">
                  <a:latin typeface="Arial" panose="020B0604020202020204" pitchFamily="34" charset="0"/>
                </a:endParaRPr>
              </a:p>
            </p:txBody>
          </p:sp>
          <p:sp>
            <p:nvSpPr>
              <p:cNvPr id="46099" name="Oval 10"/>
              <p:cNvSpPr>
                <a:spLocks noChangeArrowheads="1"/>
              </p:cNvSpPr>
              <p:nvPr/>
            </p:nvSpPr>
            <p:spPr bwMode="auto">
              <a:xfrm>
                <a:off x="2801" y="2141"/>
                <a:ext cx="693" cy="518"/>
              </a:xfrm>
              <a:prstGeom prst="ellipse">
                <a:avLst/>
              </a:prstGeom>
              <a:solidFill>
                <a:srgbClr val="CCFFFF"/>
              </a:solidFill>
              <a:ln w="9525">
                <a:solidFill>
                  <a:srgbClr val="00CCFF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1pPr>
                <a:lvl2pPr marL="742950" indent="-285750" eaLnBrk="0" hangingPunct="0">
                  <a:defRPr sz="2400"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2pPr>
                <a:lvl3pPr marL="1143000" indent="-228600" eaLnBrk="0" hangingPunct="0">
                  <a:defRPr sz="2400"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 eaLnBrk="0" hangingPunct="0">
                  <a:defRPr sz="2400"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4pPr>
                <a:lvl5pPr marL="2057400" indent="-228600" eaLnBrk="0" hangingPunct="0">
                  <a:defRPr sz="2400"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 sz="2000" b="0">
                  <a:latin typeface="Arial" panose="020B0604020202020204" pitchFamily="34" charset="0"/>
                </a:endParaRPr>
              </a:p>
            </p:txBody>
          </p:sp>
          <p:sp>
            <p:nvSpPr>
              <p:cNvPr id="46100" name="Oval 11"/>
              <p:cNvSpPr>
                <a:spLocks noChangeArrowheads="1"/>
              </p:cNvSpPr>
              <p:nvPr/>
            </p:nvSpPr>
            <p:spPr bwMode="auto">
              <a:xfrm>
                <a:off x="2412" y="2270"/>
                <a:ext cx="692" cy="562"/>
              </a:xfrm>
              <a:prstGeom prst="ellipse">
                <a:avLst/>
              </a:prstGeom>
              <a:solidFill>
                <a:srgbClr val="CCFFFF"/>
              </a:solidFill>
              <a:ln w="9525">
                <a:solidFill>
                  <a:srgbClr val="00CCFF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1pPr>
                <a:lvl2pPr marL="742950" indent="-285750" eaLnBrk="0" hangingPunct="0">
                  <a:defRPr sz="2400"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2pPr>
                <a:lvl3pPr marL="1143000" indent="-228600" eaLnBrk="0" hangingPunct="0">
                  <a:defRPr sz="2400"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 eaLnBrk="0" hangingPunct="0">
                  <a:defRPr sz="2400"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4pPr>
                <a:lvl5pPr marL="2057400" indent="-228600" eaLnBrk="0" hangingPunct="0">
                  <a:defRPr sz="2400"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 sz="2000" b="0">
                  <a:latin typeface="Arial" panose="020B0604020202020204" pitchFamily="34" charset="0"/>
                </a:endParaRPr>
              </a:p>
            </p:txBody>
          </p:sp>
          <p:sp>
            <p:nvSpPr>
              <p:cNvPr id="46101" name="Oval 12"/>
              <p:cNvSpPr>
                <a:spLocks noChangeArrowheads="1"/>
              </p:cNvSpPr>
              <p:nvPr/>
            </p:nvSpPr>
            <p:spPr bwMode="auto">
              <a:xfrm>
                <a:off x="1935" y="2141"/>
                <a:ext cx="693" cy="648"/>
              </a:xfrm>
              <a:prstGeom prst="ellipse">
                <a:avLst/>
              </a:prstGeom>
              <a:solidFill>
                <a:srgbClr val="CCFFFF"/>
              </a:solidFill>
              <a:ln w="9525">
                <a:solidFill>
                  <a:srgbClr val="00CCFF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1pPr>
                <a:lvl2pPr marL="742950" indent="-285750" eaLnBrk="0" hangingPunct="0">
                  <a:defRPr sz="2400"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2pPr>
                <a:lvl3pPr marL="1143000" indent="-228600" eaLnBrk="0" hangingPunct="0">
                  <a:defRPr sz="2400"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 eaLnBrk="0" hangingPunct="0">
                  <a:defRPr sz="2400"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4pPr>
                <a:lvl5pPr marL="2057400" indent="-228600" eaLnBrk="0" hangingPunct="0">
                  <a:defRPr sz="2400"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 sz="2000" b="0">
                  <a:latin typeface="Arial" panose="020B0604020202020204" pitchFamily="34" charset="0"/>
                </a:endParaRPr>
              </a:p>
            </p:txBody>
          </p:sp>
          <p:sp>
            <p:nvSpPr>
              <p:cNvPr id="46102" name="Oval 13"/>
              <p:cNvSpPr>
                <a:spLocks noChangeArrowheads="1"/>
              </p:cNvSpPr>
              <p:nvPr/>
            </p:nvSpPr>
            <p:spPr bwMode="auto">
              <a:xfrm>
                <a:off x="1719" y="1838"/>
                <a:ext cx="693" cy="605"/>
              </a:xfrm>
              <a:prstGeom prst="ellipse">
                <a:avLst/>
              </a:prstGeom>
              <a:solidFill>
                <a:srgbClr val="CCFFFF"/>
              </a:solidFill>
              <a:ln w="9525">
                <a:solidFill>
                  <a:srgbClr val="00CCFF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1pPr>
                <a:lvl2pPr marL="742950" indent="-285750" eaLnBrk="0" hangingPunct="0">
                  <a:defRPr sz="2400"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2pPr>
                <a:lvl3pPr marL="1143000" indent="-228600" eaLnBrk="0" hangingPunct="0">
                  <a:defRPr sz="2400"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 eaLnBrk="0" hangingPunct="0">
                  <a:defRPr sz="2400"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4pPr>
                <a:lvl5pPr marL="2057400" indent="-228600" eaLnBrk="0" hangingPunct="0">
                  <a:defRPr sz="2400"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 sz="2000" b="0">
                  <a:latin typeface="Arial" panose="020B0604020202020204" pitchFamily="34" charset="0"/>
                </a:endParaRPr>
              </a:p>
            </p:txBody>
          </p:sp>
          <p:sp>
            <p:nvSpPr>
              <p:cNvPr id="46103" name="Freeform 14"/>
              <p:cNvSpPr>
                <a:spLocks/>
              </p:cNvSpPr>
              <p:nvPr/>
            </p:nvSpPr>
            <p:spPr bwMode="auto">
              <a:xfrm>
                <a:off x="1893" y="1753"/>
                <a:ext cx="1470" cy="1037"/>
              </a:xfrm>
              <a:custGeom>
                <a:avLst/>
                <a:gdLst>
                  <a:gd name="T0" fmla="*/ 8 w 1632"/>
                  <a:gd name="T1" fmla="*/ 30 h 1152"/>
                  <a:gd name="T2" fmla="*/ 59 w 1632"/>
                  <a:gd name="T3" fmla="*/ 8 h 1152"/>
                  <a:gd name="T4" fmla="*/ 102 w 1632"/>
                  <a:gd name="T5" fmla="*/ 0 h 1152"/>
                  <a:gd name="T6" fmla="*/ 190 w 1632"/>
                  <a:gd name="T7" fmla="*/ 8 h 1152"/>
                  <a:gd name="T8" fmla="*/ 219 w 1632"/>
                  <a:gd name="T9" fmla="*/ 22 h 1152"/>
                  <a:gd name="T10" fmla="*/ 234 w 1632"/>
                  <a:gd name="T11" fmla="*/ 50 h 1152"/>
                  <a:gd name="T12" fmla="*/ 249 w 1632"/>
                  <a:gd name="T13" fmla="*/ 58 h 1152"/>
                  <a:gd name="T14" fmla="*/ 234 w 1632"/>
                  <a:gd name="T15" fmla="*/ 137 h 1152"/>
                  <a:gd name="T16" fmla="*/ 139 w 1632"/>
                  <a:gd name="T17" fmla="*/ 174 h 1152"/>
                  <a:gd name="T18" fmla="*/ 44 w 1632"/>
                  <a:gd name="T19" fmla="*/ 145 h 1152"/>
                  <a:gd name="T20" fmla="*/ 14 w 1632"/>
                  <a:gd name="T21" fmla="*/ 115 h 1152"/>
                  <a:gd name="T22" fmla="*/ 0 w 1632"/>
                  <a:gd name="T23" fmla="*/ 109 h 1152"/>
                  <a:gd name="T24" fmla="*/ 8 w 1632"/>
                  <a:gd name="T25" fmla="*/ 30 h 1152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632"/>
                  <a:gd name="T40" fmla="*/ 0 h 1152"/>
                  <a:gd name="T41" fmla="*/ 1632 w 1632"/>
                  <a:gd name="T42" fmla="*/ 1152 h 1152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632" h="1152">
                    <a:moveTo>
                      <a:pt x="48" y="192"/>
                    </a:moveTo>
                    <a:lnTo>
                      <a:pt x="384" y="48"/>
                    </a:lnTo>
                    <a:lnTo>
                      <a:pt x="672" y="0"/>
                    </a:lnTo>
                    <a:lnTo>
                      <a:pt x="1248" y="48"/>
                    </a:lnTo>
                    <a:lnTo>
                      <a:pt x="1440" y="144"/>
                    </a:lnTo>
                    <a:lnTo>
                      <a:pt x="1536" y="336"/>
                    </a:lnTo>
                    <a:lnTo>
                      <a:pt x="1632" y="384"/>
                    </a:lnTo>
                    <a:lnTo>
                      <a:pt x="1536" y="912"/>
                    </a:lnTo>
                    <a:lnTo>
                      <a:pt x="912" y="1152"/>
                    </a:lnTo>
                    <a:lnTo>
                      <a:pt x="288" y="960"/>
                    </a:lnTo>
                    <a:lnTo>
                      <a:pt x="96" y="768"/>
                    </a:lnTo>
                    <a:lnTo>
                      <a:pt x="0" y="720"/>
                    </a:lnTo>
                    <a:lnTo>
                      <a:pt x="48" y="192"/>
                    </a:lnTo>
                    <a:close/>
                  </a:path>
                </a:pathLst>
              </a:custGeom>
              <a:solidFill>
                <a:srgbClr val="CC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500"/>
              </a:p>
            </p:txBody>
          </p:sp>
        </p:grpSp>
        <p:sp>
          <p:nvSpPr>
            <p:cNvPr id="46086" name="Text Box 15"/>
            <p:cNvSpPr txBox="1">
              <a:spLocks noChangeArrowheads="1"/>
            </p:cNvSpPr>
            <p:nvPr/>
          </p:nvSpPr>
          <p:spPr bwMode="auto">
            <a:xfrm>
              <a:off x="2499" y="2544"/>
              <a:ext cx="72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75407" tIns="37042" rIns="75407" bIns="37042"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2000" b="0">
                  <a:latin typeface="Arial" panose="020B0604020202020204" pitchFamily="34" charset="0"/>
                </a:rPr>
                <a:t>Internet</a:t>
              </a:r>
            </a:p>
          </p:txBody>
        </p:sp>
        <p:sp>
          <p:nvSpPr>
            <p:cNvPr id="46087" name="Text Box 16"/>
            <p:cNvSpPr txBox="1">
              <a:spLocks noChangeArrowheads="1"/>
            </p:cNvSpPr>
            <p:nvPr/>
          </p:nvSpPr>
          <p:spPr bwMode="auto">
            <a:xfrm>
              <a:off x="792" y="2664"/>
              <a:ext cx="851" cy="3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75407" tIns="37042" rIns="75407" bIns="37042"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1500" b="0">
                  <a:latin typeface="Arial" panose="020B0604020202020204" pitchFamily="34" charset="0"/>
                </a:rPr>
                <a:t>Encrypt with</a:t>
              </a:r>
            </a:p>
            <a:p>
              <a:pPr eaLnBrk="1" hangingPunct="1"/>
              <a:r>
                <a:rPr lang="en-US" altLang="en-US" sz="1500">
                  <a:solidFill>
                    <a:srgbClr val="FF0000"/>
                  </a:solidFill>
                  <a:latin typeface="Arial" panose="020B0604020202020204" pitchFamily="34" charset="0"/>
                </a:rPr>
                <a:t>public</a:t>
              </a:r>
              <a:r>
                <a:rPr lang="en-US" altLang="en-US" sz="1500" b="0">
                  <a:latin typeface="Arial" panose="020B0604020202020204" pitchFamily="34" charset="0"/>
                </a:rPr>
                <a:t> key</a:t>
              </a:r>
            </a:p>
          </p:txBody>
        </p:sp>
        <p:sp>
          <p:nvSpPr>
            <p:cNvPr id="46088" name="Oval 17"/>
            <p:cNvSpPr>
              <a:spLocks noChangeArrowheads="1"/>
            </p:cNvSpPr>
            <p:nvPr/>
          </p:nvSpPr>
          <p:spPr bwMode="auto">
            <a:xfrm>
              <a:off x="4032" y="2592"/>
              <a:ext cx="1008" cy="528"/>
            </a:xfrm>
            <a:prstGeom prst="ellipse">
              <a:avLst/>
            </a:prstGeom>
            <a:solidFill>
              <a:srgbClr val="FFFF99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75407" tIns="37042" rIns="75407" bIns="37042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en-US" altLang="en-US" sz="2000"/>
            </a:p>
          </p:txBody>
        </p:sp>
        <p:sp>
          <p:nvSpPr>
            <p:cNvPr id="46089" name="Text Box 18"/>
            <p:cNvSpPr txBox="1">
              <a:spLocks noChangeArrowheads="1"/>
            </p:cNvSpPr>
            <p:nvPr/>
          </p:nvSpPr>
          <p:spPr bwMode="auto">
            <a:xfrm>
              <a:off x="4104" y="2664"/>
              <a:ext cx="859" cy="3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75407" tIns="37042" rIns="75407" bIns="37042"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1500" b="0">
                  <a:latin typeface="Arial" panose="020B0604020202020204" pitchFamily="34" charset="0"/>
                </a:rPr>
                <a:t>Decrypt with</a:t>
              </a:r>
            </a:p>
            <a:p>
              <a:pPr eaLnBrk="1" hangingPunct="1"/>
              <a:r>
                <a:rPr lang="en-US" altLang="en-US" sz="1500">
                  <a:solidFill>
                    <a:srgbClr val="FF0000"/>
                  </a:solidFill>
                  <a:latin typeface="Arial" panose="020B0604020202020204" pitchFamily="34" charset="0"/>
                </a:rPr>
                <a:t>private</a:t>
              </a:r>
              <a:r>
                <a:rPr lang="en-US" altLang="en-US" sz="1500" b="0">
                  <a:latin typeface="Arial" panose="020B0604020202020204" pitchFamily="34" charset="0"/>
                </a:rPr>
                <a:t> key</a:t>
              </a:r>
            </a:p>
          </p:txBody>
        </p:sp>
        <p:sp>
          <p:nvSpPr>
            <p:cNvPr id="46090" name="Text Box 19"/>
            <p:cNvSpPr txBox="1">
              <a:spLocks noChangeArrowheads="1"/>
            </p:cNvSpPr>
            <p:nvPr/>
          </p:nvSpPr>
          <p:spPr bwMode="auto">
            <a:xfrm>
              <a:off x="885" y="1931"/>
              <a:ext cx="632" cy="1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75407" tIns="37042" rIns="75407" bIns="37042"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1500" b="0">
                  <a:latin typeface="Arial" panose="020B0604020202020204" pitchFamily="34" charset="0"/>
                </a:rPr>
                <a:t>Plaintext</a:t>
              </a:r>
            </a:p>
          </p:txBody>
        </p:sp>
        <p:sp>
          <p:nvSpPr>
            <p:cNvPr id="46091" name="Text Box 20"/>
            <p:cNvSpPr txBox="1">
              <a:spLocks noChangeArrowheads="1"/>
            </p:cNvSpPr>
            <p:nvPr/>
          </p:nvSpPr>
          <p:spPr bwMode="auto">
            <a:xfrm>
              <a:off x="4230" y="1929"/>
              <a:ext cx="632" cy="1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75407" tIns="37042" rIns="75407" bIns="37042"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1500" b="0">
                  <a:latin typeface="Arial" panose="020B0604020202020204" pitchFamily="34" charset="0"/>
                </a:rPr>
                <a:t>Plaintext</a:t>
              </a:r>
            </a:p>
          </p:txBody>
        </p:sp>
        <p:sp>
          <p:nvSpPr>
            <p:cNvPr id="46092" name="Line 21"/>
            <p:cNvSpPr>
              <a:spLocks noChangeShapeType="1"/>
            </p:cNvSpPr>
            <p:nvPr/>
          </p:nvSpPr>
          <p:spPr bwMode="auto">
            <a:xfrm>
              <a:off x="1200" y="2160"/>
              <a:ext cx="0" cy="43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lIns="75407" tIns="37042" rIns="75407" bIns="37042"/>
            <a:lstStyle/>
            <a:p>
              <a:endParaRPr lang="en-US" sz="1500"/>
            </a:p>
          </p:txBody>
        </p:sp>
        <p:sp>
          <p:nvSpPr>
            <p:cNvPr id="46093" name="Freeform 22"/>
            <p:cNvSpPr>
              <a:spLocks/>
            </p:cNvSpPr>
            <p:nvPr/>
          </p:nvSpPr>
          <p:spPr bwMode="auto">
            <a:xfrm>
              <a:off x="1200" y="3120"/>
              <a:ext cx="3360" cy="144"/>
            </a:xfrm>
            <a:custGeom>
              <a:avLst/>
              <a:gdLst>
                <a:gd name="T0" fmla="*/ 0 w 3360"/>
                <a:gd name="T1" fmla="*/ 0 h 144"/>
                <a:gd name="T2" fmla="*/ 0 w 3360"/>
                <a:gd name="T3" fmla="*/ 144 h 144"/>
                <a:gd name="T4" fmla="*/ 3360 w 3360"/>
                <a:gd name="T5" fmla="*/ 144 h 144"/>
                <a:gd name="T6" fmla="*/ 3360 w 3360"/>
                <a:gd name="T7" fmla="*/ 0 h 14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360"/>
                <a:gd name="T13" fmla="*/ 0 h 144"/>
                <a:gd name="T14" fmla="*/ 3360 w 3360"/>
                <a:gd name="T15" fmla="*/ 144 h 14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360" h="144">
                  <a:moveTo>
                    <a:pt x="0" y="0"/>
                  </a:moveTo>
                  <a:lnTo>
                    <a:pt x="0" y="144"/>
                  </a:lnTo>
                  <a:lnTo>
                    <a:pt x="3360" y="144"/>
                  </a:lnTo>
                  <a:lnTo>
                    <a:pt x="3360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75407" tIns="37042" rIns="75407" bIns="37042"/>
            <a:lstStyle/>
            <a:p>
              <a:endParaRPr lang="en-US" sz="1500"/>
            </a:p>
          </p:txBody>
        </p:sp>
        <p:sp>
          <p:nvSpPr>
            <p:cNvPr id="46094" name="Line 23"/>
            <p:cNvSpPr>
              <a:spLocks noChangeShapeType="1"/>
            </p:cNvSpPr>
            <p:nvPr/>
          </p:nvSpPr>
          <p:spPr bwMode="auto">
            <a:xfrm flipV="1">
              <a:off x="4560" y="2112"/>
              <a:ext cx="0" cy="48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lIns="75407" tIns="37042" rIns="75407" bIns="37042"/>
            <a:lstStyle/>
            <a:p>
              <a:endParaRPr lang="en-US" sz="1500"/>
            </a:p>
          </p:txBody>
        </p:sp>
        <p:sp>
          <p:nvSpPr>
            <p:cNvPr id="46095" name="Text Box 24"/>
            <p:cNvSpPr txBox="1">
              <a:spLocks noChangeArrowheads="1"/>
            </p:cNvSpPr>
            <p:nvPr/>
          </p:nvSpPr>
          <p:spPr bwMode="auto">
            <a:xfrm>
              <a:off x="2439" y="3048"/>
              <a:ext cx="730" cy="1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75407" tIns="37042" rIns="75407" bIns="37042"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1500" b="0">
                  <a:latin typeface="Arial" panose="020B0604020202020204" pitchFamily="34" charset="0"/>
                </a:rPr>
                <a:t>Ciphertext</a:t>
              </a:r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2F00904-D1AA-BE4C-8B1A-C538397DBF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5554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4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7208" y="878540"/>
            <a:ext cx="8885652" cy="4836459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  <a:spcBef>
                <a:spcPct val="20000"/>
              </a:spcBef>
            </a:pPr>
            <a:r>
              <a:rPr lang="en-US" altLang="ko-KR" sz="1800" dirty="0">
                <a:ea typeface="굴림" panose="020B0600000101010101" pitchFamily="34" charset="-127"/>
              </a:rPr>
              <a:t>Idea: </a:t>
            </a:r>
            <a:r>
              <a:rPr lang="en-US" altLang="ko-KR" sz="1800" dirty="0" err="1">
                <a:ea typeface="굴림" panose="020B0600000101010101" pitchFamily="34" charset="-127"/>
              </a:rPr>
              <a:t>K</a:t>
            </a:r>
            <a:r>
              <a:rPr lang="en-US" altLang="ko-KR" sz="1800" baseline="-25000" dirty="0" err="1">
                <a:ea typeface="굴림" panose="020B0600000101010101" pitchFamily="34" charset="-127"/>
              </a:rPr>
              <a:t>public</a:t>
            </a:r>
            <a:r>
              <a:rPr lang="en-US" altLang="ko-KR" sz="1800" dirty="0">
                <a:ea typeface="굴림" panose="020B0600000101010101" pitchFamily="34" charset="-127"/>
              </a:rPr>
              <a:t> can be made public, keep </a:t>
            </a:r>
            <a:r>
              <a:rPr lang="en-US" altLang="ko-KR" sz="1800" dirty="0" err="1">
                <a:ea typeface="굴림" panose="020B0600000101010101" pitchFamily="34" charset="-127"/>
              </a:rPr>
              <a:t>K</a:t>
            </a:r>
            <a:r>
              <a:rPr lang="en-US" altLang="ko-KR" sz="1800" baseline="-25000" dirty="0" err="1">
                <a:ea typeface="굴림" panose="020B0600000101010101" pitchFamily="34" charset="-127"/>
              </a:rPr>
              <a:t>private</a:t>
            </a:r>
            <a:r>
              <a:rPr lang="en-US" altLang="ko-KR" sz="1800" dirty="0">
                <a:ea typeface="굴림" panose="020B0600000101010101" pitchFamily="34" charset="-127"/>
              </a:rPr>
              <a:t> private</a:t>
            </a:r>
          </a:p>
          <a:p>
            <a:pPr>
              <a:lnSpc>
                <a:spcPct val="80000"/>
              </a:lnSpc>
              <a:spcBef>
                <a:spcPct val="20000"/>
              </a:spcBef>
            </a:pPr>
            <a:endParaRPr lang="en-US" altLang="ko-KR" sz="1800" dirty="0">
              <a:ea typeface="굴림" panose="020B0600000101010101" pitchFamily="34" charset="-127"/>
            </a:endParaRPr>
          </a:p>
          <a:p>
            <a:pPr>
              <a:lnSpc>
                <a:spcPct val="80000"/>
              </a:lnSpc>
              <a:spcBef>
                <a:spcPct val="20000"/>
              </a:spcBef>
            </a:pPr>
            <a:endParaRPr lang="en-US" altLang="ko-KR" sz="1800" dirty="0">
              <a:ea typeface="굴림" panose="020B0600000101010101" pitchFamily="34" charset="-127"/>
            </a:endParaRPr>
          </a:p>
          <a:p>
            <a:pPr>
              <a:lnSpc>
                <a:spcPct val="80000"/>
              </a:lnSpc>
              <a:spcBef>
                <a:spcPct val="20000"/>
              </a:spcBef>
            </a:pPr>
            <a:endParaRPr lang="en-US" altLang="ko-KR" sz="1800" dirty="0">
              <a:ea typeface="굴림" panose="020B0600000101010101" pitchFamily="34" charset="-127"/>
            </a:endParaRPr>
          </a:p>
          <a:p>
            <a:pPr>
              <a:lnSpc>
                <a:spcPct val="80000"/>
              </a:lnSpc>
              <a:spcBef>
                <a:spcPct val="20000"/>
              </a:spcBef>
            </a:pPr>
            <a:endParaRPr lang="en-US" altLang="ko-KR" sz="1800" dirty="0">
              <a:ea typeface="굴림" panose="020B0600000101010101" pitchFamily="34" charset="-127"/>
            </a:endParaRPr>
          </a:p>
          <a:p>
            <a:pPr>
              <a:lnSpc>
                <a:spcPct val="80000"/>
              </a:lnSpc>
              <a:spcBef>
                <a:spcPct val="20000"/>
              </a:spcBef>
            </a:pPr>
            <a:endParaRPr lang="en-US" altLang="ko-KR" sz="1800" dirty="0">
              <a:ea typeface="굴림" panose="020B0600000101010101" pitchFamily="34" charset="-127"/>
            </a:endParaRPr>
          </a:p>
          <a:p>
            <a:pPr>
              <a:lnSpc>
                <a:spcPct val="80000"/>
              </a:lnSpc>
              <a:spcBef>
                <a:spcPct val="20000"/>
              </a:spcBef>
            </a:pPr>
            <a:endParaRPr lang="en-US" altLang="ko-KR" sz="1800" dirty="0">
              <a:ea typeface="굴림" panose="020B0600000101010101" pitchFamily="34" charset="-127"/>
            </a:endParaRPr>
          </a:p>
          <a:p>
            <a:pPr>
              <a:lnSpc>
                <a:spcPct val="80000"/>
              </a:lnSpc>
              <a:spcBef>
                <a:spcPct val="20000"/>
              </a:spcBef>
            </a:pPr>
            <a:endParaRPr lang="en-US" altLang="ko-KR" sz="1800" dirty="0">
              <a:ea typeface="굴림" panose="020B0600000101010101" pitchFamily="34" charset="-127"/>
            </a:endParaRPr>
          </a:p>
          <a:p>
            <a:pPr>
              <a:lnSpc>
                <a:spcPct val="80000"/>
              </a:lnSpc>
              <a:spcBef>
                <a:spcPct val="20000"/>
              </a:spcBef>
            </a:pPr>
            <a:endParaRPr lang="en-US" altLang="ko-KR" sz="1800" dirty="0">
              <a:ea typeface="굴림" panose="020B0600000101010101" pitchFamily="34" charset="-127"/>
            </a:endParaRPr>
          </a:p>
          <a:p>
            <a:pPr>
              <a:lnSpc>
                <a:spcPct val="80000"/>
              </a:lnSpc>
              <a:spcBef>
                <a:spcPct val="20000"/>
              </a:spcBef>
            </a:pPr>
            <a:r>
              <a:rPr lang="en-US" altLang="ko-KR" sz="1800" dirty="0">
                <a:ea typeface="굴림" panose="020B0600000101010101" pitchFamily="34" charset="-127"/>
              </a:rPr>
              <a:t>Gives message privacy (restricted receiver):</a:t>
            </a:r>
          </a:p>
          <a:p>
            <a:pPr lvl="1">
              <a:lnSpc>
                <a:spcPct val="80000"/>
              </a:lnSpc>
              <a:spcBef>
                <a:spcPct val="20000"/>
              </a:spcBef>
            </a:pPr>
            <a:r>
              <a:rPr lang="en-US" altLang="ko-KR" sz="1600" dirty="0">
                <a:ea typeface="굴림" panose="020B0600000101010101" pitchFamily="34" charset="-127"/>
              </a:rPr>
              <a:t>Public keys (secure destination points) can be acquired by anyone/used by anyone</a:t>
            </a:r>
          </a:p>
          <a:p>
            <a:pPr lvl="1">
              <a:lnSpc>
                <a:spcPct val="80000"/>
              </a:lnSpc>
              <a:spcBef>
                <a:spcPct val="20000"/>
              </a:spcBef>
            </a:pPr>
            <a:r>
              <a:rPr lang="en-US" altLang="ko-KR" sz="1600" dirty="0">
                <a:ea typeface="굴림" panose="020B0600000101010101" pitchFamily="34" charset="-127"/>
              </a:rPr>
              <a:t>Only person with private key can decrypt message</a:t>
            </a:r>
          </a:p>
          <a:p>
            <a:pPr>
              <a:lnSpc>
                <a:spcPct val="80000"/>
              </a:lnSpc>
              <a:spcBef>
                <a:spcPct val="20000"/>
              </a:spcBef>
            </a:pPr>
            <a:r>
              <a:rPr lang="en-US" altLang="ko-KR" sz="1800" dirty="0">
                <a:ea typeface="굴림" panose="020B0600000101010101" pitchFamily="34" charset="-127"/>
              </a:rPr>
              <a:t>What about authentication?</a:t>
            </a:r>
          </a:p>
          <a:p>
            <a:pPr lvl="1">
              <a:lnSpc>
                <a:spcPct val="80000"/>
              </a:lnSpc>
              <a:spcBef>
                <a:spcPct val="20000"/>
              </a:spcBef>
            </a:pPr>
            <a:r>
              <a:rPr lang="en-US" altLang="ko-KR" sz="1600" dirty="0">
                <a:ea typeface="굴림" panose="020B0600000101010101" pitchFamily="34" charset="-127"/>
              </a:rPr>
              <a:t>Use combination of private and public key</a:t>
            </a:r>
          </a:p>
          <a:p>
            <a:pPr lvl="1">
              <a:lnSpc>
                <a:spcPct val="80000"/>
              </a:lnSpc>
              <a:spcBef>
                <a:spcPct val="20000"/>
              </a:spcBef>
            </a:pPr>
            <a:r>
              <a:rPr lang="en-US" altLang="ko-KR" sz="1600" dirty="0" err="1">
                <a:ea typeface="굴림" panose="020B0600000101010101" pitchFamily="34" charset="-127"/>
              </a:rPr>
              <a:t>Alice</a:t>
            </a:r>
            <a:r>
              <a:rPr lang="en-US" altLang="ko-KR" sz="1600" dirty="0" err="1">
                <a:ea typeface="굴림" panose="020B0600000101010101" pitchFamily="34" charset="-127"/>
                <a:sym typeface="Symbol" panose="05050102010706020507" pitchFamily="18" charset="2"/>
              </a:rPr>
              <a:t>Bob</a:t>
            </a:r>
            <a:r>
              <a:rPr lang="en-US" altLang="ko-KR" sz="1600" dirty="0">
                <a:ea typeface="굴림" panose="020B0600000101010101" pitchFamily="34" charset="-127"/>
              </a:rPr>
              <a:t>: [(I’m Alice)</a:t>
            </a:r>
            <a:r>
              <a:rPr lang="en-US" altLang="ko-KR" sz="1600" baseline="30000" dirty="0" err="1">
                <a:ea typeface="굴림" panose="020B0600000101010101" pitchFamily="34" charset="-127"/>
              </a:rPr>
              <a:t>Aprivate</a:t>
            </a:r>
            <a:r>
              <a:rPr lang="en-US" altLang="ko-KR" sz="1600" dirty="0">
                <a:ea typeface="굴림" panose="020B0600000101010101" pitchFamily="34" charset="-127"/>
              </a:rPr>
              <a:t> Rest of message]</a:t>
            </a:r>
            <a:r>
              <a:rPr lang="en-US" altLang="ko-KR" sz="1600" baseline="30000" dirty="0" err="1">
                <a:ea typeface="굴림" panose="020B0600000101010101" pitchFamily="34" charset="-127"/>
              </a:rPr>
              <a:t>Bpublic</a:t>
            </a:r>
            <a:endParaRPr lang="en-US" altLang="ko-KR" sz="1600" baseline="30000" dirty="0">
              <a:ea typeface="굴림" panose="020B0600000101010101" pitchFamily="34" charset="-127"/>
            </a:endParaRPr>
          </a:p>
          <a:p>
            <a:pPr lvl="1">
              <a:lnSpc>
                <a:spcPct val="80000"/>
              </a:lnSpc>
              <a:spcBef>
                <a:spcPct val="20000"/>
              </a:spcBef>
            </a:pPr>
            <a:r>
              <a:rPr lang="en-US" altLang="ko-KR" sz="1600" dirty="0">
                <a:ea typeface="굴림" panose="020B0600000101010101" pitchFamily="34" charset="-127"/>
              </a:rPr>
              <a:t>Provides restricted sender and receiver</a:t>
            </a:r>
          </a:p>
          <a:p>
            <a:pPr>
              <a:lnSpc>
                <a:spcPct val="80000"/>
              </a:lnSpc>
              <a:spcBef>
                <a:spcPct val="20000"/>
              </a:spcBef>
            </a:pPr>
            <a:r>
              <a:rPr lang="en-US" altLang="ko-KR" sz="1800" dirty="0">
                <a:solidFill>
                  <a:schemeClr val="hlink"/>
                </a:solidFill>
                <a:ea typeface="굴림" panose="020B0600000101010101" pitchFamily="34" charset="-127"/>
              </a:rPr>
              <a:t>But: how does Alice know that it was Bob who sent her </a:t>
            </a:r>
            <a:r>
              <a:rPr lang="en-US" altLang="ko-KR" sz="1800" dirty="0" err="1">
                <a:solidFill>
                  <a:schemeClr val="hlink"/>
                </a:solidFill>
                <a:ea typeface="굴림" panose="020B0600000101010101" pitchFamily="34" charset="-127"/>
              </a:rPr>
              <a:t>B</a:t>
            </a:r>
            <a:r>
              <a:rPr lang="en-US" altLang="ko-KR" sz="1800" baseline="-25000" dirty="0" err="1">
                <a:solidFill>
                  <a:schemeClr val="hlink"/>
                </a:solidFill>
                <a:ea typeface="굴림" panose="020B0600000101010101" pitchFamily="34" charset="-127"/>
              </a:rPr>
              <a:t>public</a:t>
            </a:r>
            <a:r>
              <a:rPr lang="en-US" altLang="ko-KR" sz="1800" dirty="0">
                <a:solidFill>
                  <a:schemeClr val="hlink"/>
                </a:solidFill>
                <a:ea typeface="굴림" panose="020B0600000101010101" pitchFamily="34" charset="-127"/>
              </a:rPr>
              <a:t>?  And vice versa…</a:t>
            </a:r>
          </a:p>
        </p:txBody>
      </p:sp>
      <p:sp>
        <p:nvSpPr>
          <p:cNvPr id="1041422" name="AutoShape 14"/>
          <p:cNvSpPr>
            <a:spLocks noChangeArrowheads="1"/>
          </p:cNvSpPr>
          <p:nvPr/>
        </p:nvSpPr>
        <p:spPr bwMode="auto">
          <a:xfrm>
            <a:off x="3111500" y="1649372"/>
            <a:ext cx="2984500" cy="857250"/>
          </a:xfrm>
          <a:prstGeom prst="leftRightArrow">
            <a:avLst>
              <a:gd name="adj1" fmla="val 65833"/>
              <a:gd name="adj2" fmla="val 44083"/>
            </a:avLst>
          </a:prstGeom>
          <a:solidFill>
            <a:srgbClr val="00FFFF"/>
          </a:solidFill>
          <a:ln w="381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75398" tIns="37038" rIns="75398" bIns="37038" anchor="ctr"/>
          <a:lstStyle>
            <a:lvl1pPr marL="228600" indent="-228600">
              <a:defRPr sz="1600" b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sz="1600" b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sz="1600" b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sz="1600" b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sz="1600" b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1600" b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1600" b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1600" b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1600" b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endParaRPr lang="ko-KR" altLang="en-US" sz="1667" b="0">
              <a:latin typeface="Gill Sans Light" charset="0"/>
              <a:ea typeface="Gill Sans Light" charset="0"/>
              <a:cs typeface="Gill Sans Light" charset="0"/>
            </a:endParaRPr>
          </a:p>
        </p:txBody>
      </p:sp>
      <p:grpSp>
        <p:nvGrpSpPr>
          <p:cNvPr id="1041446" name="Group 38"/>
          <p:cNvGrpSpPr>
            <a:grpSpLocks/>
          </p:cNvGrpSpPr>
          <p:nvPr/>
        </p:nvGrpSpPr>
        <p:grpSpPr bwMode="auto">
          <a:xfrm>
            <a:off x="4000501" y="1744624"/>
            <a:ext cx="1956595" cy="382323"/>
            <a:chOff x="2448" y="1056"/>
            <a:chExt cx="1479" cy="289"/>
          </a:xfrm>
        </p:grpSpPr>
        <p:sp>
          <p:nvSpPr>
            <p:cNvPr id="21528" name="Text Box 18"/>
            <p:cNvSpPr txBox="1">
              <a:spLocks noChangeArrowheads="1"/>
            </p:cNvSpPr>
            <p:nvPr/>
          </p:nvSpPr>
          <p:spPr bwMode="auto">
            <a:xfrm>
              <a:off x="3360" y="1056"/>
              <a:ext cx="567" cy="2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66CC"/>
                  </a:solidFill>
                </a14:hiddenFill>
              </a:ext>
              <a:ext uri="{91240B29-F687-4f45-9708-019B960494DF}">
                <a14:hiddenLine xmlns:a14="http://schemas.microsoft.com/office/drawing/2010/main" xmlns="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5398" tIns="37038" rIns="75398" bIns="37038">
              <a:spAutoFit/>
            </a:bodyPr>
            <a:lstStyle>
              <a:lvl1pPr marL="228600" indent="-228600">
                <a:defRPr sz="16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16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16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16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16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16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16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16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16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r>
                <a:rPr lang="en-US" altLang="ko-KR" sz="2000" b="0">
                  <a:latin typeface="Gill Sans Light" charset="0"/>
                  <a:ea typeface="Gill Sans Light" charset="0"/>
                  <a:cs typeface="Gill Sans Light" charset="0"/>
                </a:rPr>
                <a:t>B</a:t>
              </a:r>
              <a:r>
                <a:rPr lang="en-US" altLang="ko-KR" sz="2000" b="0" baseline="-25000">
                  <a:latin typeface="Gill Sans Light" charset="0"/>
                  <a:ea typeface="Gill Sans Light" charset="0"/>
                  <a:cs typeface="Gill Sans Light" charset="0"/>
                </a:rPr>
                <a:t>private</a:t>
              </a:r>
              <a:endParaRPr lang="en-US" altLang="ko-KR" sz="2000" b="0" dirty="0">
                <a:latin typeface="Gill Sans Light" charset="0"/>
                <a:ea typeface="Gill Sans Light" charset="0"/>
                <a:cs typeface="Gill Sans Light" charset="0"/>
              </a:endParaRPr>
            </a:p>
          </p:txBody>
        </p:sp>
        <p:sp>
          <p:nvSpPr>
            <p:cNvPr id="21529" name="Line 21"/>
            <p:cNvSpPr>
              <a:spLocks noChangeShapeType="1"/>
            </p:cNvSpPr>
            <p:nvPr/>
          </p:nvSpPr>
          <p:spPr bwMode="auto">
            <a:xfrm>
              <a:off x="2448" y="1224"/>
              <a:ext cx="912" cy="0"/>
            </a:xfrm>
            <a:prstGeom prst="line">
              <a:avLst/>
            </a:prstGeom>
            <a:noFill/>
            <a:ln w="57150">
              <a:solidFill>
                <a:schemeClr val="hlink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5398" tIns="37038" rIns="75398" bIns="37038" anchor="ctr"/>
            <a:lstStyle/>
            <a:p>
              <a:endParaRPr lang="en-US" sz="1500">
                <a:latin typeface="Gill Sans Light" charset="0"/>
                <a:ea typeface="Gill Sans Light" charset="0"/>
                <a:cs typeface="Gill Sans Light" charset="0"/>
              </a:endParaRPr>
            </a:p>
          </p:txBody>
        </p:sp>
      </p:grpSp>
      <p:grpSp>
        <p:nvGrpSpPr>
          <p:cNvPr id="1041447" name="Group 39"/>
          <p:cNvGrpSpPr>
            <a:grpSpLocks/>
          </p:cNvGrpSpPr>
          <p:nvPr/>
        </p:nvGrpSpPr>
        <p:grpSpPr bwMode="auto">
          <a:xfrm>
            <a:off x="3175000" y="1998624"/>
            <a:ext cx="2032000" cy="382323"/>
            <a:chOff x="1824" y="1248"/>
            <a:chExt cx="1536" cy="289"/>
          </a:xfrm>
        </p:grpSpPr>
        <p:sp>
          <p:nvSpPr>
            <p:cNvPr id="21526" name="Text Box 16"/>
            <p:cNvSpPr txBox="1">
              <a:spLocks noChangeArrowheads="1"/>
            </p:cNvSpPr>
            <p:nvPr/>
          </p:nvSpPr>
          <p:spPr bwMode="auto">
            <a:xfrm>
              <a:off x="1824" y="1248"/>
              <a:ext cx="593" cy="2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66CC"/>
                  </a:solidFill>
                </a14:hiddenFill>
              </a:ext>
              <a:ext uri="{91240B29-F687-4f45-9708-019B960494DF}">
                <a14:hiddenLine xmlns:a14="http://schemas.microsoft.com/office/drawing/2010/main" xmlns="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5398" tIns="37038" rIns="75398" bIns="37038">
              <a:spAutoFit/>
            </a:bodyPr>
            <a:lstStyle>
              <a:lvl1pPr marL="228600" indent="-228600">
                <a:defRPr sz="16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16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16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16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16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16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16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16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16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r>
                <a:rPr lang="en-US" altLang="ko-KR" sz="2000" b="0">
                  <a:latin typeface="Gill Sans Light" charset="0"/>
                  <a:ea typeface="Gill Sans Light" charset="0"/>
                  <a:cs typeface="Gill Sans Light" charset="0"/>
                </a:rPr>
                <a:t>A</a:t>
              </a:r>
              <a:r>
                <a:rPr lang="en-US" altLang="ko-KR" sz="2000" b="0" baseline="-25000">
                  <a:latin typeface="Gill Sans Light" charset="0"/>
                  <a:ea typeface="Gill Sans Light" charset="0"/>
                  <a:cs typeface="Gill Sans Light" charset="0"/>
                </a:rPr>
                <a:t>private</a:t>
              </a:r>
              <a:endParaRPr lang="en-US" altLang="ko-KR" sz="2000" b="0" dirty="0">
                <a:latin typeface="Gill Sans Light" charset="0"/>
                <a:ea typeface="Gill Sans Light" charset="0"/>
                <a:cs typeface="Gill Sans Light" charset="0"/>
              </a:endParaRPr>
            </a:p>
          </p:txBody>
        </p:sp>
        <p:sp>
          <p:nvSpPr>
            <p:cNvPr id="21527" name="Line 23"/>
            <p:cNvSpPr>
              <a:spLocks noChangeShapeType="1"/>
            </p:cNvSpPr>
            <p:nvPr/>
          </p:nvSpPr>
          <p:spPr bwMode="auto">
            <a:xfrm flipH="1">
              <a:off x="2448" y="1368"/>
              <a:ext cx="912" cy="0"/>
            </a:xfrm>
            <a:prstGeom prst="line">
              <a:avLst/>
            </a:prstGeom>
            <a:noFill/>
            <a:ln w="57150">
              <a:solidFill>
                <a:schemeClr val="hlink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5398" tIns="37038" rIns="75398" bIns="37038" anchor="ctr"/>
            <a:lstStyle/>
            <a:p>
              <a:endParaRPr lang="en-US" sz="1500">
                <a:latin typeface="Gill Sans Light" charset="0"/>
                <a:ea typeface="Gill Sans Light" charset="0"/>
                <a:cs typeface="Gill Sans Light" charset="0"/>
              </a:endParaRPr>
            </a:p>
          </p:txBody>
        </p:sp>
      </p:grpSp>
      <p:sp>
        <p:nvSpPr>
          <p:cNvPr id="215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ea typeface="굴림" panose="020B0600000101010101" pitchFamily="34" charset="-127"/>
              </a:rPr>
              <a:t>Public Key Encryption Details</a:t>
            </a:r>
          </a:p>
        </p:txBody>
      </p:sp>
      <p:grpSp>
        <p:nvGrpSpPr>
          <p:cNvPr id="1041443" name="Group 35"/>
          <p:cNvGrpSpPr>
            <a:grpSpLocks/>
          </p:cNvGrpSpPr>
          <p:nvPr/>
        </p:nvGrpSpPr>
        <p:grpSpPr bwMode="auto">
          <a:xfrm>
            <a:off x="2032000" y="1458873"/>
            <a:ext cx="4885532" cy="1620573"/>
            <a:chOff x="960" y="840"/>
            <a:chExt cx="3693" cy="1225"/>
          </a:xfrm>
        </p:grpSpPr>
        <p:grpSp>
          <p:nvGrpSpPr>
            <p:cNvPr id="21520" name="Group 31"/>
            <p:cNvGrpSpPr>
              <a:grpSpLocks/>
            </p:cNvGrpSpPr>
            <p:nvPr/>
          </p:nvGrpSpPr>
          <p:grpSpPr bwMode="auto">
            <a:xfrm>
              <a:off x="960" y="936"/>
              <a:ext cx="816" cy="1129"/>
              <a:chOff x="960" y="936"/>
              <a:chExt cx="816" cy="1129"/>
            </a:xfrm>
          </p:grpSpPr>
          <p:pic>
            <p:nvPicPr>
              <p:cNvPr id="21524" name="Picture 11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60" y="936"/>
                <a:ext cx="816" cy="74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66CC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3810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21525" name="Text Box 19"/>
              <p:cNvSpPr txBox="1">
                <a:spLocks noChangeArrowheads="1"/>
              </p:cNvSpPr>
              <p:nvPr/>
            </p:nvSpPr>
            <p:spPr bwMode="auto">
              <a:xfrm>
                <a:off x="1113" y="1776"/>
                <a:ext cx="492" cy="28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66CC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3810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75398" tIns="37038" rIns="75398" bIns="37038">
                <a:spAutoFit/>
              </a:bodyPr>
              <a:lstStyle>
                <a:lvl1pPr marL="228600" indent="-228600">
                  <a:defRPr sz="16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sz="16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sz="16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sz="16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sz="16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16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16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16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16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r>
                  <a:rPr lang="en-US" altLang="ko-KR" sz="2000" b="0">
                    <a:latin typeface="Gill Sans Light" charset="0"/>
                    <a:ea typeface="Gill Sans Light" charset="0"/>
                    <a:cs typeface="Gill Sans Light" charset="0"/>
                  </a:rPr>
                  <a:t>Alice</a:t>
                </a:r>
              </a:p>
            </p:txBody>
          </p:sp>
        </p:grpSp>
        <p:grpSp>
          <p:nvGrpSpPr>
            <p:cNvPr id="21521" name="Group 30"/>
            <p:cNvGrpSpPr>
              <a:grpSpLocks/>
            </p:cNvGrpSpPr>
            <p:nvPr/>
          </p:nvGrpSpPr>
          <p:grpSpPr bwMode="auto">
            <a:xfrm>
              <a:off x="3984" y="840"/>
              <a:ext cx="669" cy="1225"/>
              <a:chOff x="3984" y="840"/>
              <a:chExt cx="669" cy="1225"/>
            </a:xfrm>
          </p:grpSpPr>
          <p:pic>
            <p:nvPicPr>
              <p:cNvPr id="21522" name="Picture 5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84" y="840"/>
                <a:ext cx="669" cy="86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66CC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3810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21523" name="Text Box 20"/>
              <p:cNvSpPr txBox="1">
                <a:spLocks noChangeArrowheads="1"/>
              </p:cNvSpPr>
              <p:nvPr/>
            </p:nvSpPr>
            <p:spPr bwMode="auto">
              <a:xfrm>
                <a:off x="4062" y="1776"/>
                <a:ext cx="423" cy="28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66CC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3810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75398" tIns="37038" rIns="75398" bIns="37038">
                <a:spAutoFit/>
              </a:bodyPr>
              <a:lstStyle>
                <a:lvl1pPr marL="228600" indent="-228600">
                  <a:defRPr sz="16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sz="16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sz="16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sz="16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sz="16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16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16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16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16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r>
                  <a:rPr lang="en-US" altLang="ko-KR" sz="2000" b="0">
                    <a:latin typeface="Gill Sans Light" charset="0"/>
                    <a:ea typeface="Gill Sans Light" charset="0"/>
                    <a:cs typeface="Gill Sans Light" charset="0"/>
                  </a:rPr>
                  <a:t>Bob</a:t>
                </a:r>
              </a:p>
            </p:txBody>
          </p:sp>
        </p:grpSp>
      </p:grpSp>
      <p:sp>
        <p:nvSpPr>
          <p:cNvPr id="1041425" name="Text Box 17"/>
          <p:cNvSpPr txBox="1">
            <a:spLocks noChangeArrowheads="1"/>
          </p:cNvSpPr>
          <p:nvPr/>
        </p:nvSpPr>
        <p:spPr bwMode="auto">
          <a:xfrm>
            <a:off x="3267604" y="1744623"/>
            <a:ext cx="677092" cy="3825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66CC"/>
                </a:solidFill>
              </a14:hiddenFill>
            </a:ext>
            <a:ext uri="{91240B29-F687-4f45-9708-019B960494DF}">
              <a14:hiddenLine xmlns:a14="http://schemas.microsoft.com/office/drawing/2010/main" xmlns="" w="381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75398" tIns="37038" rIns="75398" bIns="37038">
            <a:spAutoFit/>
          </a:bodyPr>
          <a:lstStyle>
            <a:lvl1pPr marL="228600" indent="-228600">
              <a:defRPr sz="1600" b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sz="1600" b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sz="1600" b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sz="1600" b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sz="1600" b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1600" b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1600" b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1600" b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1600" b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r>
              <a:rPr lang="en-US" altLang="ko-KR" sz="2000" b="0">
                <a:latin typeface="Gill Sans Light" charset="0"/>
                <a:ea typeface="Gill Sans Light" charset="0"/>
                <a:cs typeface="Gill Sans Light" charset="0"/>
              </a:rPr>
              <a:t>B</a:t>
            </a:r>
            <a:r>
              <a:rPr lang="en-US" altLang="ko-KR" sz="2000" b="0" baseline="-25000">
                <a:latin typeface="Gill Sans Light" charset="0"/>
                <a:ea typeface="Gill Sans Light" charset="0"/>
                <a:cs typeface="Gill Sans Light" charset="0"/>
              </a:rPr>
              <a:t>public</a:t>
            </a:r>
            <a:endParaRPr lang="en-US" altLang="ko-KR" sz="2000" b="0" dirty="0">
              <a:latin typeface="Gill Sans Light" charset="0"/>
              <a:ea typeface="Gill Sans Light" charset="0"/>
              <a:cs typeface="Gill Sans Light" charset="0"/>
            </a:endParaRPr>
          </a:p>
        </p:txBody>
      </p:sp>
      <p:sp>
        <p:nvSpPr>
          <p:cNvPr id="1041423" name="Text Box 15"/>
          <p:cNvSpPr txBox="1">
            <a:spLocks noChangeArrowheads="1"/>
          </p:cNvSpPr>
          <p:nvPr/>
        </p:nvSpPr>
        <p:spPr bwMode="auto">
          <a:xfrm>
            <a:off x="5207000" y="1998623"/>
            <a:ext cx="712358" cy="3825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66CC"/>
                </a:solidFill>
              </a14:hiddenFill>
            </a:ext>
            <a:ext uri="{91240B29-F687-4f45-9708-019B960494DF}">
              <a14:hiddenLine xmlns:a14="http://schemas.microsoft.com/office/drawing/2010/main" xmlns="" w="381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75398" tIns="37038" rIns="75398" bIns="37038">
            <a:spAutoFit/>
          </a:bodyPr>
          <a:lstStyle>
            <a:lvl1pPr marL="228600" indent="-228600">
              <a:defRPr sz="1600" b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sz="1600" b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sz="1600" b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sz="1600" b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sz="1600" b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1600" b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1600" b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1600" b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1600" b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r>
              <a:rPr lang="en-US" altLang="ko-KR" sz="2000" b="0">
                <a:latin typeface="Gill Sans Light" charset="0"/>
                <a:ea typeface="Gill Sans Light" charset="0"/>
                <a:cs typeface="Gill Sans Light" charset="0"/>
              </a:rPr>
              <a:t>A</a:t>
            </a:r>
            <a:r>
              <a:rPr lang="en-US" altLang="ko-KR" sz="2000" b="0" baseline="-25000">
                <a:latin typeface="Gill Sans Light" charset="0"/>
                <a:ea typeface="Gill Sans Light" charset="0"/>
                <a:cs typeface="Gill Sans Light" charset="0"/>
              </a:rPr>
              <a:t>public</a:t>
            </a:r>
            <a:endParaRPr lang="en-US" altLang="ko-KR" sz="2000" b="0">
              <a:latin typeface="Gill Sans Light" charset="0"/>
              <a:ea typeface="Gill Sans Light" charset="0"/>
              <a:cs typeface="Gill Sans Light" charset="0"/>
            </a:endParaRPr>
          </a:p>
        </p:txBody>
      </p:sp>
      <p:grpSp>
        <p:nvGrpSpPr>
          <p:cNvPr id="1041450" name="Group 42"/>
          <p:cNvGrpSpPr>
            <a:grpSpLocks/>
          </p:cNvGrpSpPr>
          <p:nvPr/>
        </p:nvGrpSpPr>
        <p:grpSpPr bwMode="auto">
          <a:xfrm>
            <a:off x="3538803" y="1272341"/>
            <a:ext cx="2684198" cy="599282"/>
            <a:chOff x="2099" y="699"/>
            <a:chExt cx="2029" cy="453"/>
          </a:xfrm>
        </p:grpSpPr>
        <p:sp>
          <p:nvSpPr>
            <p:cNvPr id="21518" name="Freeform 33"/>
            <p:cNvSpPr>
              <a:spLocks/>
            </p:cNvSpPr>
            <p:nvPr/>
          </p:nvSpPr>
          <p:spPr bwMode="auto">
            <a:xfrm>
              <a:off x="2099" y="875"/>
              <a:ext cx="2029" cy="277"/>
            </a:xfrm>
            <a:custGeom>
              <a:avLst/>
              <a:gdLst>
                <a:gd name="T0" fmla="*/ 2029 w 2029"/>
                <a:gd name="T1" fmla="*/ 277 h 277"/>
                <a:gd name="T2" fmla="*/ 1789 w 2029"/>
                <a:gd name="T3" fmla="*/ 93 h 277"/>
                <a:gd name="T4" fmla="*/ 1405 w 2029"/>
                <a:gd name="T5" fmla="*/ 20 h 277"/>
                <a:gd name="T6" fmla="*/ 450 w 2029"/>
                <a:gd name="T7" fmla="*/ 40 h 277"/>
                <a:gd name="T8" fmla="*/ 0 w 2029"/>
                <a:gd name="T9" fmla="*/ 261 h 27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029" h="277">
                  <a:moveTo>
                    <a:pt x="2029" y="277"/>
                  </a:moveTo>
                  <a:cubicBezTo>
                    <a:pt x="1961" y="207"/>
                    <a:pt x="1893" y="136"/>
                    <a:pt x="1789" y="93"/>
                  </a:cubicBezTo>
                  <a:cubicBezTo>
                    <a:pt x="1685" y="50"/>
                    <a:pt x="1628" y="29"/>
                    <a:pt x="1405" y="20"/>
                  </a:cubicBezTo>
                  <a:cubicBezTo>
                    <a:pt x="1182" y="11"/>
                    <a:pt x="684" y="0"/>
                    <a:pt x="450" y="40"/>
                  </a:cubicBezTo>
                  <a:cubicBezTo>
                    <a:pt x="216" y="80"/>
                    <a:pt x="94" y="215"/>
                    <a:pt x="0" y="261"/>
                  </a:cubicBez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66CC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5398" tIns="37038" rIns="75398" bIns="37038" anchor="ctr"/>
            <a:lstStyle/>
            <a:p>
              <a:endParaRPr lang="en-US" sz="1500">
                <a:latin typeface="Gill Sans Light" charset="0"/>
                <a:ea typeface="Gill Sans Light" charset="0"/>
                <a:cs typeface="Gill Sans Light" charset="0"/>
              </a:endParaRPr>
            </a:p>
          </p:txBody>
        </p:sp>
        <p:sp>
          <p:nvSpPr>
            <p:cNvPr id="21519" name="Text Box 40"/>
            <p:cNvSpPr txBox="1">
              <a:spLocks noChangeArrowheads="1"/>
            </p:cNvSpPr>
            <p:nvPr/>
          </p:nvSpPr>
          <p:spPr bwMode="auto">
            <a:xfrm>
              <a:off x="2358" y="699"/>
              <a:ext cx="109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66CC"/>
                  </a:solidFill>
                </a14:hiddenFill>
              </a:ext>
              <a:ext uri="{91240B29-F687-4f45-9708-019B960494DF}">
                <a14:hiddenLine xmlns:a14="http://schemas.microsoft.com/office/drawing/2010/main" xmlns="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5398" tIns="37038" rIns="75398" bIns="37038">
              <a:spAutoFit/>
            </a:bodyPr>
            <a:lstStyle>
              <a:lvl1pPr marL="228600" indent="-228600">
                <a:defRPr sz="16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16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16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16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16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16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16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16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16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r>
                <a:rPr lang="en-US" altLang="ko-KR" sz="1500" b="0">
                  <a:latin typeface="Gill Sans Light" charset="0"/>
                  <a:ea typeface="Gill Sans Light" charset="0"/>
                  <a:cs typeface="Gill Sans Light" charset="0"/>
                </a:rPr>
                <a:t>Insecure Channel</a:t>
              </a:r>
            </a:p>
          </p:txBody>
        </p:sp>
      </p:grpSp>
      <p:grpSp>
        <p:nvGrpSpPr>
          <p:cNvPr id="1041451" name="Group 43"/>
          <p:cNvGrpSpPr>
            <a:grpSpLocks/>
          </p:cNvGrpSpPr>
          <p:nvPr/>
        </p:nvGrpSpPr>
        <p:grpSpPr bwMode="auto">
          <a:xfrm>
            <a:off x="3037417" y="2416667"/>
            <a:ext cx="2569104" cy="649553"/>
            <a:chOff x="1720" y="1564"/>
            <a:chExt cx="1942" cy="491"/>
          </a:xfrm>
        </p:grpSpPr>
        <p:sp>
          <p:nvSpPr>
            <p:cNvPr id="21516" name="Freeform 34"/>
            <p:cNvSpPr>
              <a:spLocks/>
            </p:cNvSpPr>
            <p:nvPr/>
          </p:nvSpPr>
          <p:spPr bwMode="auto">
            <a:xfrm>
              <a:off x="1720" y="1564"/>
              <a:ext cx="1942" cy="261"/>
            </a:xfrm>
            <a:custGeom>
              <a:avLst/>
              <a:gdLst>
                <a:gd name="T0" fmla="*/ 0 w 1942"/>
                <a:gd name="T1" fmla="*/ 30 h 261"/>
                <a:gd name="T2" fmla="*/ 189 w 1942"/>
                <a:gd name="T3" fmla="*/ 172 h 261"/>
                <a:gd name="T4" fmla="*/ 537 w 1942"/>
                <a:gd name="T5" fmla="*/ 241 h 261"/>
                <a:gd name="T6" fmla="*/ 1492 w 1942"/>
                <a:gd name="T7" fmla="*/ 221 h 261"/>
                <a:gd name="T8" fmla="*/ 1942 w 1942"/>
                <a:gd name="T9" fmla="*/ 0 h 26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942" h="261">
                  <a:moveTo>
                    <a:pt x="0" y="30"/>
                  </a:moveTo>
                  <a:cubicBezTo>
                    <a:pt x="31" y="55"/>
                    <a:pt x="100" y="137"/>
                    <a:pt x="189" y="172"/>
                  </a:cubicBezTo>
                  <a:cubicBezTo>
                    <a:pt x="278" y="207"/>
                    <a:pt x="320" y="233"/>
                    <a:pt x="537" y="241"/>
                  </a:cubicBezTo>
                  <a:cubicBezTo>
                    <a:pt x="754" y="249"/>
                    <a:pt x="1258" y="261"/>
                    <a:pt x="1492" y="221"/>
                  </a:cubicBezTo>
                  <a:cubicBezTo>
                    <a:pt x="1726" y="181"/>
                    <a:pt x="1848" y="46"/>
                    <a:pt x="1942" y="0"/>
                  </a:cubicBez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66CC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5398" tIns="37038" rIns="75398" bIns="37038" anchor="ctr"/>
            <a:lstStyle/>
            <a:p>
              <a:endParaRPr lang="en-US" sz="1500">
                <a:latin typeface="Gill Sans Light" charset="0"/>
                <a:ea typeface="Gill Sans Light" charset="0"/>
                <a:cs typeface="Gill Sans Light" charset="0"/>
              </a:endParaRPr>
            </a:p>
          </p:txBody>
        </p:sp>
        <p:sp>
          <p:nvSpPr>
            <p:cNvPr id="21517" name="Text Box 41"/>
            <p:cNvSpPr txBox="1">
              <a:spLocks noChangeArrowheads="1"/>
            </p:cNvSpPr>
            <p:nvPr/>
          </p:nvSpPr>
          <p:spPr bwMode="auto">
            <a:xfrm>
              <a:off x="2160" y="1824"/>
              <a:ext cx="109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66CC"/>
                  </a:solidFill>
                </a14:hiddenFill>
              </a:ext>
              <a:ext uri="{91240B29-F687-4f45-9708-019B960494DF}">
                <a14:hiddenLine xmlns:a14="http://schemas.microsoft.com/office/drawing/2010/main" xmlns="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5398" tIns="37038" rIns="75398" bIns="37038">
              <a:spAutoFit/>
            </a:bodyPr>
            <a:lstStyle>
              <a:lvl1pPr marL="228600" indent="-228600">
                <a:defRPr sz="16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16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16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16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16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16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16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16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16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r>
                <a:rPr lang="en-US" altLang="ko-KR" sz="1500" b="0">
                  <a:latin typeface="Gill Sans Light" charset="0"/>
                  <a:ea typeface="Gill Sans Light" charset="0"/>
                  <a:cs typeface="Gill Sans Light" charset="0"/>
                </a:rPr>
                <a:t>Insecure Channel</a:t>
              </a:r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0630F8F-3AE4-644F-8D16-B16827D47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2057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1411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1411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Public Key Cryptography</a:t>
            </a:r>
          </a:p>
        </p:txBody>
      </p:sp>
      <p:sp>
        <p:nvSpPr>
          <p:cNvPr id="9594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4724" y="967298"/>
            <a:ext cx="8599894" cy="4684201"/>
          </a:xfrm>
        </p:spPr>
        <p:txBody>
          <a:bodyPr>
            <a:normAutofit/>
          </a:bodyPr>
          <a:lstStyle/>
          <a:p>
            <a:r>
              <a:rPr lang="en-US" altLang="en-US" sz="1800" dirty="0"/>
              <a:t>Invented in the 1970s</a:t>
            </a:r>
          </a:p>
          <a:p>
            <a:pPr lvl="1"/>
            <a:r>
              <a:rPr lang="en-US" altLang="en-US" sz="1600" dirty="0"/>
              <a:t>Revolutionized cryptography</a:t>
            </a:r>
          </a:p>
          <a:p>
            <a:pPr lvl="1"/>
            <a:r>
              <a:rPr lang="en-US" altLang="en-US" sz="1600" dirty="0"/>
              <a:t>(Was actually invented earlier by British intelligence)</a:t>
            </a:r>
          </a:p>
          <a:p>
            <a:r>
              <a:rPr lang="en-US" altLang="en-US" sz="1800" dirty="0"/>
              <a:t>How can we construct an encryption/decryption algorithm using a key pair with the public/private properties? </a:t>
            </a:r>
          </a:p>
          <a:p>
            <a:pPr lvl="1"/>
            <a:r>
              <a:rPr lang="en-US" altLang="en-US" sz="1600" dirty="0"/>
              <a:t>Answer: Number Theory</a:t>
            </a:r>
          </a:p>
          <a:p>
            <a:r>
              <a:rPr lang="en-US" altLang="en-US" sz="1800" dirty="0"/>
              <a:t>Most fully developed approach: RSA</a:t>
            </a:r>
          </a:p>
          <a:p>
            <a:pPr lvl="1"/>
            <a:r>
              <a:rPr lang="en-US" altLang="en-US" sz="1600" dirty="0" err="1"/>
              <a:t>Rivest</a:t>
            </a:r>
            <a:r>
              <a:rPr lang="en-US" altLang="en-US" sz="1600" dirty="0"/>
              <a:t> / Shamir / </a:t>
            </a:r>
            <a:r>
              <a:rPr lang="en-US" altLang="en-US" sz="1600" dirty="0" err="1"/>
              <a:t>Adleman</a:t>
            </a:r>
            <a:r>
              <a:rPr lang="en-US" altLang="en-US" sz="1600" dirty="0"/>
              <a:t>, 1977; RFC 3447</a:t>
            </a:r>
          </a:p>
          <a:p>
            <a:pPr lvl="1"/>
            <a:r>
              <a:rPr lang="en-US" altLang="en-US" sz="1600" dirty="0"/>
              <a:t>Based on modular multiplication of very large integers</a:t>
            </a:r>
          </a:p>
          <a:p>
            <a:pPr lvl="1"/>
            <a:r>
              <a:rPr lang="en-US" altLang="en-US" sz="1600" dirty="0"/>
              <a:t>Very widely used (e.g., </a:t>
            </a:r>
            <a:r>
              <a:rPr lang="en-US" altLang="en-US" sz="1600" dirty="0" err="1"/>
              <a:t>ssh</a:t>
            </a:r>
            <a:r>
              <a:rPr lang="en-US" altLang="en-US" sz="1600" dirty="0"/>
              <a:t>, SSL/TLS for https)</a:t>
            </a:r>
          </a:p>
          <a:p>
            <a:r>
              <a:rPr lang="en-US" altLang="en-US" sz="1800" dirty="0"/>
              <a:t>Also mature approach: </a:t>
            </a:r>
            <a:r>
              <a:rPr lang="en-US" altLang="en-US" sz="1800" dirty="0" err="1"/>
              <a:t>Eliptic</a:t>
            </a:r>
            <a:r>
              <a:rPr lang="en-US" altLang="en-US" sz="1800" dirty="0"/>
              <a:t> Curve Cryptography (ECC)</a:t>
            </a:r>
          </a:p>
          <a:p>
            <a:pPr lvl="1"/>
            <a:r>
              <a:rPr lang="en-US" altLang="en-US" sz="1600" dirty="0"/>
              <a:t>Based on curves in a Galois-field space</a:t>
            </a:r>
          </a:p>
          <a:p>
            <a:pPr lvl="1"/>
            <a:r>
              <a:rPr lang="en-US" altLang="en-US" sz="1600" dirty="0"/>
              <a:t>Shorter keys and signatures than RSA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12C8CD0-78CD-AD4E-8928-4F2A74E36C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563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94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594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94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594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94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594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94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594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94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594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94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94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94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949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949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949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949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9491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Properties of RSA</a:t>
            </a:r>
          </a:p>
        </p:txBody>
      </p:sp>
      <p:sp>
        <p:nvSpPr>
          <p:cNvPr id="9717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62737" y="878540"/>
            <a:ext cx="8501653" cy="4582459"/>
          </a:xfrm>
        </p:spPr>
        <p:txBody>
          <a:bodyPr>
            <a:noAutofit/>
          </a:bodyPr>
          <a:lstStyle/>
          <a:p>
            <a:r>
              <a:rPr lang="en-US" altLang="en-US" sz="1800" dirty="0">
                <a:sym typeface="Wingdings" panose="05000000000000000000" pitchFamily="2" charset="2"/>
              </a:rPr>
              <a:t>Requires generating large, random prime numbers</a:t>
            </a:r>
          </a:p>
          <a:p>
            <a:pPr lvl="1"/>
            <a:r>
              <a:rPr lang="en-US" altLang="en-US" sz="1600" dirty="0">
                <a:sym typeface="Wingdings" panose="05000000000000000000" pitchFamily="2" charset="2"/>
              </a:rPr>
              <a:t>Algorithms exist for quickly finding these (probabilistic!)</a:t>
            </a:r>
            <a:endParaRPr lang="en-US" altLang="en-US" sz="1600" dirty="0"/>
          </a:p>
          <a:p>
            <a:pPr lvl="3"/>
            <a:endParaRPr lang="en-US" altLang="en-US" sz="1100" dirty="0"/>
          </a:p>
          <a:p>
            <a:r>
              <a:rPr lang="en-US" altLang="en-US" sz="1800" dirty="0"/>
              <a:t>Requires exponentiation of very large numbers</a:t>
            </a:r>
          </a:p>
          <a:p>
            <a:pPr lvl="1"/>
            <a:r>
              <a:rPr lang="en-US" altLang="en-US" sz="1600" dirty="0"/>
              <a:t>Again, fairly fast algorithms exist</a:t>
            </a:r>
          </a:p>
          <a:p>
            <a:pPr lvl="4"/>
            <a:endParaRPr lang="en-US" altLang="en-US" sz="1100" dirty="0"/>
          </a:p>
          <a:p>
            <a:r>
              <a:rPr lang="en-US" altLang="en-US" sz="1800" dirty="0"/>
              <a:t>Overall, much slower than symmetric key crypto</a:t>
            </a:r>
          </a:p>
          <a:p>
            <a:pPr lvl="1"/>
            <a:r>
              <a:rPr lang="en-US" altLang="en-US" sz="1600" dirty="0">
                <a:solidFill>
                  <a:srgbClr val="FF0000"/>
                </a:solidFill>
              </a:rPr>
              <a:t>One general strategy: use public key crypto to exchange a (short) symmetric session key </a:t>
            </a:r>
          </a:p>
          <a:p>
            <a:pPr lvl="2"/>
            <a:r>
              <a:rPr lang="en-US" altLang="en-US" sz="1200" dirty="0">
                <a:solidFill>
                  <a:srgbClr val="FF0000"/>
                </a:solidFill>
              </a:rPr>
              <a:t>Use that key then with AES or such</a:t>
            </a:r>
          </a:p>
          <a:p>
            <a:pPr lvl="4"/>
            <a:endParaRPr lang="en-US" altLang="en-US" sz="1100" dirty="0"/>
          </a:p>
          <a:p>
            <a:r>
              <a:rPr lang="en-US" altLang="en-US" sz="1800" dirty="0"/>
              <a:t>How difficult is recovering d, the private key? </a:t>
            </a:r>
          </a:p>
          <a:p>
            <a:pPr lvl="1"/>
            <a:r>
              <a:rPr lang="en-US" altLang="en-US" sz="1600" dirty="0"/>
              <a:t>Equivalent to finding prime factors of a large number</a:t>
            </a:r>
          </a:p>
          <a:p>
            <a:pPr lvl="2"/>
            <a:r>
              <a:rPr lang="en-US" altLang="en-US" sz="1200" dirty="0"/>
              <a:t>Many have tried - believed to be very hard </a:t>
            </a:r>
            <a:br>
              <a:rPr lang="en-US" altLang="en-US" sz="1200" dirty="0"/>
            </a:br>
            <a:r>
              <a:rPr lang="en-US" altLang="en-US" sz="1200" dirty="0"/>
              <a:t>(= brute force only)</a:t>
            </a:r>
          </a:p>
          <a:p>
            <a:pPr lvl="2"/>
            <a:r>
              <a:rPr lang="en-US" altLang="en-US" sz="1200" dirty="0"/>
              <a:t>(Though quantum computers could do so in polynomial time!)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BBA2BD3-AF70-5F47-AB3C-CECF8FBDF3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304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17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17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17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17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17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177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177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177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177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177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177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1779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Rectangle 2"/>
          <p:cNvSpPr>
            <a:spLocks noGrp="1" noChangeArrowheads="1"/>
          </p:cNvSpPr>
          <p:nvPr>
            <p:ph type="title"/>
          </p:nvPr>
        </p:nvSpPr>
        <p:spPr>
          <a:xfrm>
            <a:off x="219154" y="-63500"/>
            <a:ext cx="7273846" cy="698500"/>
          </a:xfrm>
        </p:spPr>
        <p:txBody>
          <a:bodyPr>
            <a:normAutofit/>
          </a:bodyPr>
          <a:lstStyle/>
          <a:p>
            <a:r>
              <a:rPr lang="en-US" altLang="en-US" dirty="0"/>
              <a:t>Simple Public Key Authentication</a:t>
            </a:r>
          </a:p>
        </p:txBody>
      </p:sp>
      <p:sp>
        <p:nvSpPr>
          <p:cNvPr id="9738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5569" y="884172"/>
            <a:ext cx="5801949" cy="4640328"/>
          </a:xfrm>
        </p:spPr>
        <p:txBody>
          <a:bodyPr>
            <a:normAutofit/>
          </a:bodyPr>
          <a:lstStyle/>
          <a:p>
            <a:r>
              <a:rPr lang="en-US" altLang="en-US" sz="1800" dirty="0"/>
              <a:t>Each side need only to know the other side’</a:t>
            </a:r>
            <a:r>
              <a:rPr lang="en-US" altLang="ja-JP" sz="1800" dirty="0"/>
              <a:t>s public key</a:t>
            </a:r>
          </a:p>
          <a:p>
            <a:pPr lvl="1"/>
            <a:r>
              <a:rPr lang="en-US" altLang="en-US" sz="1600" dirty="0"/>
              <a:t>No secret key need be shared</a:t>
            </a:r>
          </a:p>
          <a:p>
            <a:r>
              <a:rPr lang="en-US" altLang="en-US" sz="1800" dirty="0"/>
              <a:t>A encrypts a nonce (random num.) x</a:t>
            </a:r>
          </a:p>
          <a:p>
            <a:pPr lvl="1"/>
            <a:r>
              <a:rPr lang="en-US" altLang="en-US" sz="1400" dirty="0"/>
              <a:t>Avoid </a:t>
            </a:r>
            <a:r>
              <a:rPr lang="en-US" altLang="en-US" sz="1400" dirty="0">
                <a:solidFill>
                  <a:srgbClr val="FF0000"/>
                </a:solidFill>
              </a:rPr>
              <a:t>replay attacks</a:t>
            </a:r>
            <a:r>
              <a:rPr lang="en-US" altLang="en-US" sz="1400" dirty="0"/>
              <a:t>, e.g., attacker impersonating client or server</a:t>
            </a:r>
          </a:p>
          <a:p>
            <a:r>
              <a:rPr lang="en-US" altLang="en-US" sz="1800" dirty="0"/>
              <a:t>B proves it can recover x, generates second nonce y</a:t>
            </a:r>
          </a:p>
          <a:p>
            <a:r>
              <a:rPr lang="en-US" altLang="en-US" sz="1800" dirty="0"/>
              <a:t>A can authenticate itself to B in the same way</a:t>
            </a:r>
          </a:p>
          <a:p>
            <a:r>
              <a:rPr lang="en-US" altLang="en-US" sz="1800" dirty="0">
                <a:solidFill>
                  <a:srgbClr val="FF0000"/>
                </a:solidFill>
              </a:rPr>
              <a:t>A and B have shared private secrets on which to build private key!</a:t>
            </a:r>
          </a:p>
          <a:p>
            <a:pPr lvl="1"/>
            <a:r>
              <a:rPr lang="en-US" altLang="en-US" sz="1600" dirty="0">
                <a:solidFill>
                  <a:srgbClr val="FF0000"/>
                </a:solidFill>
              </a:rPr>
              <a:t>We just did secure key distribution!</a:t>
            </a:r>
          </a:p>
          <a:p>
            <a:r>
              <a:rPr lang="en-US" altLang="en-US" sz="1800" dirty="0"/>
              <a:t>Many more details to make this work securely in practice!</a:t>
            </a:r>
          </a:p>
        </p:txBody>
      </p:sp>
      <p:sp>
        <p:nvSpPr>
          <p:cNvPr id="52227" name="Line 4"/>
          <p:cNvSpPr>
            <a:spLocks noChangeShapeType="1"/>
          </p:cNvSpPr>
          <p:nvPr/>
        </p:nvSpPr>
        <p:spPr bwMode="auto">
          <a:xfrm flipH="1">
            <a:off x="6303124" y="1651000"/>
            <a:ext cx="1323" cy="18415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75407" tIns="37042" rIns="75407" bIns="37042"/>
          <a:lstStyle/>
          <a:p>
            <a:endParaRPr lang="en-US" sz="1500"/>
          </a:p>
        </p:txBody>
      </p:sp>
      <p:sp>
        <p:nvSpPr>
          <p:cNvPr id="52228" name="Line 5"/>
          <p:cNvSpPr>
            <a:spLocks noChangeShapeType="1"/>
          </p:cNvSpPr>
          <p:nvPr/>
        </p:nvSpPr>
        <p:spPr bwMode="auto">
          <a:xfrm flipH="1">
            <a:off x="8462124" y="1651000"/>
            <a:ext cx="1323" cy="2032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75407" tIns="37042" rIns="75407" bIns="37042"/>
          <a:lstStyle/>
          <a:p>
            <a:endParaRPr lang="en-US" sz="1500"/>
          </a:p>
        </p:txBody>
      </p:sp>
      <p:grpSp>
        <p:nvGrpSpPr>
          <p:cNvPr id="2" name="Group 6"/>
          <p:cNvGrpSpPr>
            <a:grpSpLocks/>
          </p:cNvGrpSpPr>
          <p:nvPr/>
        </p:nvGrpSpPr>
        <p:grpSpPr bwMode="auto">
          <a:xfrm>
            <a:off x="6304446" y="1740959"/>
            <a:ext cx="2159000" cy="608542"/>
            <a:chOff x="3072" y="1220"/>
            <a:chExt cx="1632" cy="460"/>
          </a:xfrm>
        </p:grpSpPr>
        <p:sp>
          <p:nvSpPr>
            <p:cNvPr id="52238" name="Line 7"/>
            <p:cNvSpPr>
              <a:spLocks noChangeShapeType="1"/>
            </p:cNvSpPr>
            <p:nvPr/>
          </p:nvSpPr>
          <p:spPr bwMode="auto">
            <a:xfrm>
              <a:off x="3072" y="1296"/>
              <a:ext cx="1632" cy="38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lIns="75407" tIns="37042" rIns="75407" bIns="37042"/>
            <a:lstStyle/>
            <a:p>
              <a:endParaRPr lang="en-US" sz="1500"/>
            </a:p>
          </p:txBody>
        </p:sp>
        <p:sp>
          <p:nvSpPr>
            <p:cNvPr id="52239" name="Text Box 8"/>
            <p:cNvSpPr txBox="1">
              <a:spLocks noChangeArrowheads="1"/>
            </p:cNvSpPr>
            <p:nvPr/>
          </p:nvSpPr>
          <p:spPr bwMode="auto">
            <a:xfrm rot="765608">
              <a:off x="3075" y="1220"/>
              <a:ext cx="1311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75407" tIns="37042" rIns="75407" bIns="37042"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1667" b="0">
                  <a:latin typeface="Arial" panose="020B0604020202020204" pitchFamily="34" charset="0"/>
                </a:rPr>
                <a:t>E({x, A}, Public</a:t>
              </a:r>
              <a:r>
                <a:rPr lang="en-US" altLang="en-US" sz="1667" b="0" baseline="-25000">
                  <a:latin typeface="Arial" panose="020B0604020202020204" pitchFamily="34" charset="0"/>
                </a:rPr>
                <a:t>B</a:t>
              </a:r>
              <a:r>
                <a:rPr lang="en-US" altLang="en-US" sz="1667" b="0">
                  <a:latin typeface="Arial" panose="020B0604020202020204" pitchFamily="34" charset="0"/>
                </a:rPr>
                <a:t>)</a:t>
              </a:r>
            </a:p>
          </p:txBody>
        </p:sp>
      </p:grpSp>
      <p:grpSp>
        <p:nvGrpSpPr>
          <p:cNvPr id="3" name="Group 9"/>
          <p:cNvGrpSpPr>
            <a:grpSpLocks/>
          </p:cNvGrpSpPr>
          <p:nvPr/>
        </p:nvGrpSpPr>
        <p:grpSpPr bwMode="auto">
          <a:xfrm>
            <a:off x="5095120" y="2349500"/>
            <a:ext cx="3345656" cy="635000"/>
            <a:chOff x="2175" y="1680"/>
            <a:chExt cx="2529" cy="480"/>
          </a:xfrm>
        </p:grpSpPr>
        <p:sp>
          <p:nvSpPr>
            <p:cNvPr id="52236" name="Line 10"/>
            <p:cNvSpPr>
              <a:spLocks noChangeShapeType="1"/>
            </p:cNvSpPr>
            <p:nvPr/>
          </p:nvSpPr>
          <p:spPr bwMode="auto">
            <a:xfrm flipH="1">
              <a:off x="3072" y="1680"/>
              <a:ext cx="1632" cy="48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lIns="75407" tIns="37042" rIns="75407" bIns="37042"/>
            <a:lstStyle/>
            <a:p>
              <a:endParaRPr lang="en-US" sz="1500"/>
            </a:p>
          </p:txBody>
        </p:sp>
        <p:sp>
          <p:nvSpPr>
            <p:cNvPr id="52237" name="Text Box 11"/>
            <p:cNvSpPr txBox="1">
              <a:spLocks noChangeArrowheads="1"/>
            </p:cNvSpPr>
            <p:nvPr/>
          </p:nvSpPr>
          <p:spPr bwMode="auto">
            <a:xfrm rot="20665020">
              <a:off x="2175" y="1837"/>
              <a:ext cx="2285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75407" tIns="37042" rIns="75407" bIns="37042"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1667" b="0">
                  <a:latin typeface="Arial" panose="020B0604020202020204" pitchFamily="34" charset="0"/>
                </a:rPr>
                <a:t>                  E({x, y, B}, Public</a:t>
              </a:r>
              <a:r>
                <a:rPr lang="en-US" altLang="en-US" sz="1667" b="0" baseline="-25000">
                  <a:latin typeface="Arial" panose="020B0604020202020204" pitchFamily="34" charset="0"/>
                </a:rPr>
                <a:t>A</a:t>
              </a:r>
              <a:r>
                <a:rPr lang="en-US" altLang="en-US" sz="1667" b="0">
                  <a:latin typeface="Arial" panose="020B0604020202020204" pitchFamily="34" charset="0"/>
                </a:rPr>
                <a:t>)</a:t>
              </a:r>
            </a:p>
          </p:txBody>
        </p:sp>
      </p:grpSp>
      <p:sp>
        <p:nvSpPr>
          <p:cNvPr id="52231" name="Text Box 12"/>
          <p:cNvSpPr txBox="1">
            <a:spLocks noChangeArrowheads="1"/>
          </p:cNvSpPr>
          <p:nvPr/>
        </p:nvSpPr>
        <p:spPr bwMode="auto">
          <a:xfrm>
            <a:off x="6166863" y="1361282"/>
            <a:ext cx="323809" cy="382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75407" tIns="37042" rIns="75407" bIns="37042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000" b="0">
                <a:latin typeface="Arial" panose="020B0604020202020204" pitchFamily="34" charset="0"/>
              </a:rPr>
              <a:t>A</a:t>
            </a:r>
          </a:p>
        </p:txBody>
      </p:sp>
      <p:sp>
        <p:nvSpPr>
          <p:cNvPr id="52232" name="Text Box 13"/>
          <p:cNvSpPr txBox="1">
            <a:spLocks noChangeArrowheads="1"/>
          </p:cNvSpPr>
          <p:nvPr/>
        </p:nvSpPr>
        <p:spPr bwMode="auto">
          <a:xfrm>
            <a:off x="8325863" y="1373188"/>
            <a:ext cx="323809" cy="382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75407" tIns="37042" rIns="75407" bIns="37042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000" b="0">
                <a:latin typeface="Arial" panose="020B0604020202020204" pitchFamily="34" charset="0"/>
              </a:rPr>
              <a:t>B</a:t>
            </a:r>
          </a:p>
        </p:txBody>
      </p:sp>
      <p:sp>
        <p:nvSpPr>
          <p:cNvPr id="52233" name="TextBox 3"/>
          <p:cNvSpPr txBox="1">
            <a:spLocks noChangeArrowheads="1"/>
          </p:cNvSpPr>
          <p:nvPr/>
        </p:nvSpPr>
        <p:spPr bwMode="auto">
          <a:xfrm>
            <a:off x="6240946" y="3810001"/>
            <a:ext cx="2286000" cy="109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marL="0" lvl="1" eaLnBrk="1" hangingPunct="1"/>
            <a:r>
              <a:rPr lang="en-US" altLang="en-US" sz="1667" b="0">
                <a:latin typeface="Helvetica" panose="020B0604020202020204" pitchFamily="34" charset="0"/>
              </a:rPr>
              <a:t>Notation: E(m,k) – encrypt message m with key k</a:t>
            </a:r>
          </a:p>
          <a:p>
            <a:pPr eaLnBrk="1" hangingPunct="1"/>
            <a:endParaRPr lang="en-US" altLang="en-US" sz="1500" b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5" name="Text Box 8"/>
          <p:cNvSpPr txBox="1">
            <a:spLocks noChangeArrowheads="1"/>
          </p:cNvSpPr>
          <p:nvPr/>
        </p:nvSpPr>
        <p:spPr bwMode="auto">
          <a:xfrm rot="765608">
            <a:off x="6443569" y="3101267"/>
            <a:ext cx="1718036" cy="3313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75407" tIns="37042" rIns="75407" bIns="37042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667" b="0">
                <a:latin typeface="Arial" panose="020B0604020202020204" pitchFamily="34" charset="0"/>
              </a:rPr>
              <a:t>E({y, A}, Public</a:t>
            </a:r>
            <a:r>
              <a:rPr lang="en-US" altLang="en-US" sz="1667" b="0" baseline="-25000">
                <a:latin typeface="Arial" panose="020B0604020202020204" pitchFamily="34" charset="0"/>
              </a:rPr>
              <a:t>B</a:t>
            </a:r>
            <a:r>
              <a:rPr lang="en-US" altLang="en-US" sz="1667" b="0">
                <a:latin typeface="Arial" panose="020B0604020202020204" pitchFamily="34" charset="0"/>
              </a:rPr>
              <a:t>)</a:t>
            </a:r>
          </a:p>
        </p:txBody>
      </p:sp>
      <p:sp>
        <p:nvSpPr>
          <p:cNvPr id="17" name="Line 7"/>
          <p:cNvSpPr>
            <a:spLocks noChangeShapeType="1"/>
          </p:cNvSpPr>
          <p:nvPr/>
        </p:nvSpPr>
        <p:spPr bwMode="auto">
          <a:xfrm>
            <a:off x="6304446" y="3175000"/>
            <a:ext cx="2159000" cy="508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75407" tIns="37042" rIns="75407" bIns="37042"/>
          <a:lstStyle/>
          <a:p>
            <a:endParaRPr lang="en-US" sz="15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A4DB28-05FE-E645-8924-264375B901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313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38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38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38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38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38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38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382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3827" grpId="0" build="p"/>
      <p:bldP spid="15" grpId="0"/>
      <p:bldP spid="1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Rectangle 2"/>
          <p:cNvSpPr>
            <a:spLocks noGrp="1" noChangeArrowheads="1"/>
          </p:cNvSpPr>
          <p:nvPr>
            <p:ph type="title"/>
          </p:nvPr>
        </p:nvSpPr>
        <p:spPr>
          <a:xfrm>
            <a:off x="173812" y="127000"/>
            <a:ext cx="7954188" cy="444500"/>
          </a:xfrm>
        </p:spPr>
        <p:txBody>
          <a:bodyPr>
            <a:normAutofit fontScale="90000"/>
          </a:bodyPr>
          <a:lstStyle/>
          <a:p>
            <a:r>
              <a:rPr lang="en-US" altLang="en-US" dirty="0"/>
              <a:t>Non-Repudiation: RSA Crypto &amp; Signatures</a:t>
            </a:r>
          </a:p>
        </p:txBody>
      </p:sp>
      <p:sp>
        <p:nvSpPr>
          <p:cNvPr id="9758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3812" y="967298"/>
            <a:ext cx="7890688" cy="4430201"/>
          </a:xfrm>
        </p:spPr>
        <p:txBody>
          <a:bodyPr wrap="square">
            <a:noAutofit/>
          </a:bodyPr>
          <a:lstStyle/>
          <a:p>
            <a:r>
              <a:rPr lang="en-US" altLang="en-US" sz="1800" dirty="0">
                <a:sym typeface="Wingdings" panose="05000000000000000000" pitchFamily="2" charset="2"/>
              </a:rPr>
              <a:t>Suppose Alice has published public key KE</a:t>
            </a:r>
          </a:p>
          <a:p>
            <a:r>
              <a:rPr lang="en-US" altLang="en-US" sz="1800" dirty="0"/>
              <a:t>If she wishes to prove who she is, she can send a message x encrypted with her private key KD (i.e., she sends E(x, KD))</a:t>
            </a:r>
          </a:p>
          <a:p>
            <a:pPr lvl="1"/>
            <a:r>
              <a:rPr lang="en-US" altLang="en-US" sz="1600" dirty="0"/>
              <a:t>Anyone knowing Alice’</a:t>
            </a:r>
            <a:r>
              <a:rPr lang="en-US" altLang="ja-JP" sz="1600" dirty="0"/>
              <a:t>s public key KE can recover x, verify that Alice must have sent the message</a:t>
            </a:r>
          </a:p>
          <a:p>
            <a:pPr lvl="2"/>
            <a:r>
              <a:rPr lang="en-US" altLang="en-US" sz="1600" dirty="0"/>
              <a:t>It provides a </a:t>
            </a:r>
            <a:r>
              <a:rPr lang="en-US" altLang="en-US" sz="1600" dirty="0">
                <a:solidFill>
                  <a:srgbClr val="FF0000"/>
                </a:solidFill>
              </a:rPr>
              <a:t>signature</a:t>
            </a:r>
          </a:p>
          <a:p>
            <a:pPr lvl="1"/>
            <a:r>
              <a:rPr lang="en-US" altLang="en-US" sz="1600" dirty="0"/>
              <a:t>Alice can’</a:t>
            </a:r>
            <a:r>
              <a:rPr lang="en-US" altLang="ja-JP" sz="1600" dirty="0"/>
              <a:t>t deny it: </a:t>
            </a:r>
            <a:r>
              <a:rPr lang="en-US" altLang="ja-JP" sz="1600" dirty="0">
                <a:solidFill>
                  <a:srgbClr val="FF0000"/>
                </a:solidFill>
                <a:sym typeface="Symbol" panose="05050102010706020507" pitchFamily="18" charset="2"/>
              </a:rPr>
              <a:t>non-repudiation</a:t>
            </a:r>
          </a:p>
          <a:p>
            <a:r>
              <a:rPr lang="en-US" altLang="en-US" sz="1800" dirty="0">
                <a:sym typeface="Symbol" panose="05050102010706020507" pitchFamily="18" charset="2"/>
              </a:rPr>
              <a:t>Could simply encrypt a hash of the data to</a:t>
            </a:r>
            <a:br>
              <a:rPr lang="en-US" altLang="en-US" sz="1800" dirty="0">
                <a:sym typeface="Symbol" panose="05050102010706020507" pitchFamily="18" charset="2"/>
              </a:rPr>
            </a:br>
            <a:r>
              <a:rPr lang="en-US" altLang="en-US" sz="1800" dirty="0">
                <a:sym typeface="Symbol" panose="05050102010706020507" pitchFamily="18" charset="2"/>
              </a:rPr>
              <a:t>sign a document that you wanted to be in clear text </a:t>
            </a:r>
          </a:p>
          <a:p>
            <a:r>
              <a:rPr lang="en-US" altLang="en-US" sz="1800" dirty="0">
                <a:sym typeface="Symbol" panose="05050102010706020507" pitchFamily="18" charset="2"/>
              </a:rPr>
              <a:t>Note that either of these signature techniques work </a:t>
            </a:r>
            <a:br>
              <a:rPr lang="en-US" altLang="en-US" sz="1800" dirty="0">
                <a:sym typeface="Symbol" panose="05050102010706020507" pitchFamily="18" charset="2"/>
              </a:rPr>
            </a:br>
            <a:r>
              <a:rPr lang="en-US" altLang="en-US" sz="1800" dirty="0">
                <a:sym typeface="Symbol" panose="05050102010706020507" pitchFamily="18" charset="2"/>
              </a:rPr>
              <a:t>perfectly well with any data (not just messages)</a:t>
            </a:r>
          </a:p>
          <a:p>
            <a:pPr lvl="1"/>
            <a:r>
              <a:rPr lang="en-US" altLang="en-US" sz="1600" dirty="0">
                <a:sym typeface="Symbol" panose="05050102010706020507" pitchFamily="18" charset="2"/>
              </a:rPr>
              <a:t>Could sign every datum in a database, for instance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A8BF78-3E11-744A-A211-499E459A7C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27</a:t>
            </a:fld>
            <a:endParaRPr lang="en-US"/>
          </a:p>
        </p:txBody>
      </p:sp>
      <p:pic>
        <p:nvPicPr>
          <p:cNvPr id="5" name="Picture 3">
            <a:extLst>
              <a:ext uri="{FF2B5EF4-FFF2-40B4-BE49-F238E27FC236}">
                <a16:creationId xmlns:a16="http://schemas.microsoft.com/office/drawing/2014/main" id="{93BCCB91-8B5E-E640-B115-EC14728A9F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6765" y="2436574"/>
            <a:ext cx="3140944" cy="28603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5">
            <a:extLst>
              <a:ext uri="{FF2B5EF4-FFF2-40B4-BE49-F238E27FC236}">
                <a16:creationId xmlns:a16="http://schemas.microsoft.com/office/drawing/2014/main" id="{C4739FDE-B147-AD4D-AE80-14D77F0861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06764" y="4595307"/>
            <a:ext cx="897093" cy="457729"/>
          </a:xfrm>
          <a:prstGeom prst="rect">
            <a:avLst/>
          </a:prstGeom>
          <a:solidFill>
            <a:srgbClr val="00FFFF"/>
          </a:solidFill>
          <a:ln w="25400">
            <a:solidFill>
              <a:schemeClr val="tx1"/>
            </a:solidFill>
            <a:round/>
            <a:headEnd type="triangle" w="med" len="med"/>
            <a:tailEnd/>
          </a:ln>
        </p:spPr>
        <p:txBody>
          <a:bodyPr anchor="ctr"/>
          <a:lstStyle>
            <a:lvl1pPr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Helvetica" panose="020B0604020202020204" pitchFamily="34" charset="0"/>
              </a:rPr>
              <a:t>I will pay Bob $500</a:t>
            </a:r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F50459CC-5F57-134C-8C49-609EFC59E3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06763" y="2847422"/>
            <a:ext cx="897093" cy="457729"/>
          </a:xfrm>
          <a:prstGeom prst="rect">
            <a:avLst/>
          </a:prstGeom>
          <a:solidFill>
            <a:srgbClr val="00FFFF"/>
          </a:solidFill>
          <a:ln w="25400">
            <a:solidFill>
              <a:schemeClr val="tx1"/>
            </a:solidFill>
            <a:round/>
            <a:headEnd type="triangle" w="med" len="med"/>
            <a:tailEnd/>
          </a:ln>
        </p:spPr>
        <p:txBody>
          <a:bodyPr anchor="ctr"/>
          <a:lstStyle>
            <a:lvl1pPr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Helvetica" panose="020B0604020202020204" pitchFamily="34" charset="0"/>
              </a:rPr>
              <a:t>I will pay Bob $500</a:t>
            </a:r>
          </a:p>
        </p:txBody>
      </p:sp>
    </p:spTree>
    <p:extLst>
      <p:ext uri="{BB962C8B-B14F-4D97-AF65-F5344CB8AC3E}">
        <p14:creationId xmlns:p14="http://schemas.microsoft.com/office/powerpoint/2010/main" val="10012417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Title 1"/>
          <p:cNvSpPr>
            <a:spLocks noGrp="1"/>
          </p:cNvSpPr>
          <p:nvPr>
            <p:ph type="title"/>
          </p:nvPr>
        </p:nvSpPr>
        <p:spPr>
          <a:xfrm>
            <a:off x="287167" y="101865"/>
            <a:ext cx="7650333" cy="533136"/>
          </a:xfrm>
        </p:spPr>
        <p:txBody>
          <a:bodyPr>
            <a:normAutofit fontScale="90000"/>
          </a:bodyPr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Digital Certificates</a:t>
            </a:r>
          </a:p>
        </p:txBody>
      </p:sp>
      <p:sp>
        <p:nvSpPr>
          <p:cNvPr id="60418" name="Content Placeholder 2"/>
          <p:cNvSpPr>
            <a:spLocks noGrp="1"/>
          </p:cNvSpPr>
          <p:nvPr>
            <p:ph idx="1"/>
          </p:nvPr>
        </p:nvSpPr>
        <p:spPr>
          <a:xfrm>
            <a:off x="188926" y="825500"/>
            <a:ext cx="7939074" cy="4191000"/>
          </a:xfrm>
        </p:spPr>
        <p:txBody>
          <a:bodyPr>
            <a:normAutofit/>
          </a:bodyPr>
          <a:lstStyle/>
          <a:p>
            <a:r>
              <a:rPr lang="en-US" altLang="en-US" sz="2000" dirty="0"/>
              <a:t>How do you know K</a:t>
            </a:r>
            <a:r>
              <a:rPr lang="en-US" altLang="en-US" sz="2000" baseline="-25000" dirty="0"/>
              <a:t>E</a:t>
            </a:r>
            <a:r>
              <a:rPr lang="en-US" altLang="en-US" sz="2000" dirty="0"/>
              <a:t> is Alice’</a:t>
            </a:r>
            <a:r>
              <a:rPr lang="en-US" altLang="ja-JP" sz="2000" dirty="0"/>
              <a:t>s public key?</a:t>
            </a:r>
          </a:p>
          <a:p>
            <a:endParaRPr lang="en-US" altLang="en-US" sz="2000" dirty="0"/>
          </a:p>
          <a:p>
            <a:r>
              <a:rPr lang="en-US" altLang="en-US" sz="2000" dirty="0"/>
              <a:t>Trusted authority (e.g., Verisign) signs binding between Alice and K</a:t>
            </a:r>
            <a:r>
              <a:rPr lang="en-US" altLang="en-US" sz="2000" baseline="-25000" dirty="0"/>
              <a:t>E</a:t>
            </a:r>
            <a:r>
              <a:rPr lang="en-US" altLang="en-US" sz="2000" dirty="0"/>
              <a:t> with its private key </a:t>
            </a:r>
            <a:r>
              <a:rPr lang="en-US" altLang="en-US" sz="2000" dirty="0" err="1"/>
              <a:t>KV</a:t>
            </a:r>
            <a:r>
              <a:rPr lang="en-US" altLang="en-US" sz="2000" baseline="-25000" dirty="0" err="1"/>
              <a:t>private</a:t>
            </a:r>
            <a:endParaRPr lang="en-US" altLang="en-US" sz="2000" baseline="-25000" dirty="0"/>
          </a:p>
          <a:p>
            <a:pPr lvl="1"/>
            <a:r>
              <a:rPr lang="en-US" altLang="en-US" sz="1800" dirty="0"/>
              <a:t>C = E({Alice, K</a:t>
            </a:r>
            <a:r>
              <a:rPr lang="en-US" altLang="en-US" sz="1800" baseline="-25000" dirty="0"/>
              <a:t>E</a:t>
            </a:r>
            <a:r>
              <a:rPr lang="en-US" altLang="en-US" sz="1800" dirty="0"/>
              <a:t>}, </a:t>
            </a:r>
            <a:r>
              <a:rPr lang="en-US" altLang="en-US" sz="1800" dirty="0" err="1"/>
              <a:t>KV</a:t>
            </a:r>
            <a:r>
              <a:rPr lang="en-US" altLang="en-US" sz="1800" baseline="-25000" dirty="0" err="1"/>
              <a:t>private</a:t>
            </a:r>
            <a:r>
              <a:rPr lang="en-US" altLang="en-US" sz="1800" dirty="0"/>
              <a:t>)</a:t>
            </a:r>
          </a:p>
          <a:p>
            <a:pPr lvl="1"/>
            <a:r>
              <a:rPr lang="en-US" altLang="en-US" sz="1800" dirty="0"/>
              <a:t>C: digital certificate </a:t>
            </a:r>
          </a:p>
          <a:p>
            <a:r>
              <a:rPr lang="en-US" altLang="en-US" sz="2000" dirty="0"/>
              <a:t>Alice: distribute her digital certificate, C</a:t>
            </a:r>
            <a:endParaRPr lang="en-US" altLang="en-US" sz="2000" baseline="-25000" dirty="0"/>
          </a:p>
          <a:p>
            <a:r>
              <a:rPr lang="en-US" altLang="en-US" sz="2000" dirty="0"/>
              <a:t>Anyone: use trusted authority’</a:t>
            </a:r>
            <a:r>
              <a:rPr lang="en-US" altLang="ja-JP" sz="2000" dirty="0"/>
              <a:t>s </a:t>
            </a:r>
            <a:r>
              <a:rPr lang="en-US" altLang="ja-JP" sz="2000" dirty="0" err="1"/>
              <a:t>KV</a:t>
            </a:r>
            <a:r>
              <a:rPr lang="en-US" altLang="ja-JP" sz="2000" baseline="-25000" dirty="0" err="1"/>
              <a:t>public</a:t>
            </a:r>
            <a:r>
              <a:rPr lang="en-US" altLang="ja-JP" sz="2000" dirty="0"/>
              <a:t>, to extract Alice’s public key from C</a:t>
            </a:r>
          </a:p>
          <a:p>
            <a:pPr lvl="1"/>
            <a:r>
              <a:rPr lang="en-US" altLang="en-US" sz="1800" dirty="0"/>
              <a:t>D(</a:t>
            </a:r>
            <a:r>
              <a:rPr lang="en-US" altLang="en-US" sz="1800" dirty="0">
                <a:solidFill>
                  <a:srgbClr val="4B71FD"/>
                </a:solidFill>
              </a:rPr>
              <a:t>C</a:t>
            </a:r>
            <a:r>
              <a:rPr lang="en-US" altLang="en-US" sz="1800" dirty="0"/>
              <a:t>, </a:t>
            </a:r>
            <a:r>
              <a:rPr lang="en-US" altLang="en-US" sz="1800" dirty="0" err="1"/>
              <a:t>KV</a:t>
            </a:r>
            <a:r>
              <a:rPr lang="en-US" altLang="en-US" sz="1800" baseline="-25000" dirty="0" err="1"/>
              <a:t>public</a:t>
            </a:r>
            <a:r>
              <a:rPr lang="en-US" altLang="en-US" sz="1800" dirty="0"/>
              <a:t>) = </a:t>
            </a:r>
            <a:br>
              <a:rPr lang="en-US" altLang="en-US" sz="1800" dirty="0"/>
            </a:br>
            <a:r>
              <a:rPr lang="en-US" altLang="en-US" sz="1800" dirty="0"/>
              <a:t>D(</a:t>
            </a:r>
            <a:r>
              <a:rPr lang="en-US" altLang="en-US" sz="1800" dirty="0">
                <a:solidFill>
                  <a:srgbClr val="4B71FD"/>
                </a:solidFill>
              </a:rPr>
              <a:t>E({Alice, K</a:t>
            </a:r>
            <a:r>
              <a:rPr lang="en-US" altLang="en-US" sz="1800" baseline="-25000" dirty="0">
                <a:solidFill>
                  <a:srgbClr val="4B71FD"/>
                </a:solidFill>
              </a:rPr>
              <a:t>E</a:t>
            </a:r>
            <a:r>
              <a:rPr lang="en-US" altLang="en-US" sz="1800" dirty="0">
                <a:solidFill>
                  <a:srgbClr val="4B71FD"/>
                </a:solidFill>
              </a:rPr>
              <a:t>}, </a:t>
            </a:r>
            <a:r>
              <a:rPr lang="en-US" altLang="en-US" sz="1800" dirty="0" err="1">
                <a:solidFill>
                  <a:srgbClr val="4B71FD"/>
                </a:solidFill>
              </a:rPr>
              <a:t>KV</a:t>
            </a:r>
            <a:r>
              <a:rPr lang="en-US" altLang="en-US" sz="1800" baseline="-25000" dirty="0" err="1">
                <a:solidFill>
                  <a:srgbClr val="4B71FD"/>
                </a:solidFill>
              </a:rPr>
              <a:t>private</a:t>
            </a:r>
            <a:r>
              <a:rPr lang="en-US" altLang="en-US" sz="1800" dirty="0">
                <a:solidFill>
                  <a:srgbClr val="4B71FD"/>
                </a:solidFill>
              </a:rPr>
              <a:t>)</a:t>
            </a:r>
            <a:r>
              <a:rPr lang="en-US" altLang="en-US" sz="1800" dirty="0"/>
              <a:t>, </a:t>
            </a:r>
            <a:r>
              <a:rPr lang="en-US" altLang="en-US" sz="1800" dirty="0" err="1"/>
              <a:t>KV</a:t>
            </a:r>
            <a:r>
              <a:rPr lang="en-US" altLang="en-US" sz="1800" baseline="-25000" dirty="0" err="1"/>
              <a:t>public</a:t>
            </a:r>
            <a:r>
              <a:rPr lang="en-US" altLang="en-US" sz="1800" dirty="0"/>
              <a:t>) = {Alice, K</a:t>
            </a:r>
            <a:r>
              <a:rPr lang="en-US" altLang="en-US" sz="1800" baseline="-25000" dirty="0"/>
              <a:t>E</a:t>
            </a:r>
            <a:r>
              <a:rPr lang="en-US" altLang="en-US" sz="1800" dirty="0"/>
              <a:t>}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5983724-0C2C-3D41-AB7B-AD120EE72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839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Summary of Our Crypto Toolkit</a:t>
            </a:r>
          </a:p>
        </p:txBody>
      </p:sp>
      <p:sp>
        <p:nvSpPr>
          <p:cNvPr id="9820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en-US" sz="2000" dirty="0">
                <a:sym typeface="Wingdings" panose="05000000000000000000" pitchFamily="2" charset="2"/>
              </a:rPr>
              <a:t>If we can securely distribute a key, then</a:t>
            </a:r>
          </a:p>
          <a:p>
            <a:pPr lvl="1"/>
            <a:r>
              <a:rPr lang="en-US" altLang="en-US" sz="1800" dirty="0"/>
              <a:t>Symmetric ciphers (e.g., AES) offer fast, presumably strong confidentiality</a:t>
            </a:r>
          </a:p>
          <a:p>
            <a:endParaRPr lang="en-US" altLang="en-US" sz="2000" dirty="0"/>
          </a:p>
          <a:p>
            <a:r>
              <a:rPr lang="en-US" altLang="en-US" sz="2000" dirty="0"/>
              <a:t>Public key cryptography does away with (potentially major) problem of secure key distribution</a:t>
            </a:r>
          </a:p>
          <a:p>
            <a:pPr lvl="1"/>
            <a:r>
              <a:rPr lang="en-US" altLang="en-US" sz="1800" dirty="0"/>
              <a:t>But: not as computationally efficient</a:t>
            </a:r>
          </a:p>
          <a:p>
            <a:pPr lvl="2"/>
            <a:r>
              <a:rPr lang="en-US" altLang="en-US" dirty="0"/>
              <a:t>Often addressed by using public key crypto to exchange a </a:t>
            </a:r>
            <a:r>
              <a:rPr lang="en-US" altLang="en-US" dirty="0">
                <a:solidFill>
                  <a:schemeClr val="accent1">
                    <a:lumMod val="75000"/>
                  </a:schemeClr>
                </a:solidFill>
              </a:rPr>
              <a:t>session key</a:t>
            </a:r>
          </a:p>
          <a:p>
            <a:endParaRPr lang="en-US" altLang="en-US" sz="2000" dirty="0"/>
          </a:p>
          <a:p>
            <a:r>
              <a:rPr lang="en-US" altLang="en-US" sz="2000" dirty="0"/>
              <a:t>Digital signature binds the public key to an entity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713F2CD-6341-4640-80FA-5E53E9C195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380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20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20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20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20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20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20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2019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Security Requirements</a:t>
            </a:r>
          </a:p>
        </p:txBody>
      </p:sp>
      <p:sp>
        <p:nvSpPr>
          <p:cNvPr id="29450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72053" y="989970"/>
            <a:ext cx="7728947" cy="4534530"/>
          </a:xfrm>
        </p:spPr>
        <p:txBody>
          <a:bodyPr>
            <a:normAutofit/>
          </a:bodyPr>
          <a:lstStyle/>
          <a:p>
            <a:r>
              <a:rPr lang="en-US" altLang="en-US" sz="2000" dirty="0"/>
              <a:t>Authentication </a:t>
            </a:r>
          </a:p>
          <a:p>
            <a:pPr lvl="1"/>
            <a:r>
              <a:rPr lang="en-US" altLang="en-US" sz="1800" dirty="0"/>
              <a:t>Ensures that a user is who is claiming to be</a:t>
            </a:r>
          </a:p>
          <a:p>
            <a:pPr lvl="3"/>
            <a:endParaRPr lang="en-US" altLang="en-US" sz="1800" dirty="0"/>
          </a:p>
          <a:p>
            <a:r>
              <a:rPr lang="en-US" altLang="en-US" sz="2000" dirty="0"/>
              <a:t>Data integrity </a:t>
            </a:r>
          </a:p>
          <a:p>
            <a:pPr lvl="1"/>
            <a:r>
              <a:rPr lang="en-US" altLang="en-US" sz="1800" dirty="0"/>
              <a:t>Ensure that data is not changed from source to destination or after being written on a storage device </a:t>
            </a:r>
          </a:p>
          <a:p>
            <a:pPr lvl="3"/>
            <a:endParaRPr lang="en-US" altLang="en-US" sz="1800" dirty="0"/>
          </a:p>
          <a:p>
            <a:r>
              <a:rPr lang="en-US" altLang="en-US" sz="2000" dirty="0"/>
              <a:t>Confidentiality </a:t>
            </a:r>
          </a:p>
          <a:p>
            <a:pPr lvl="1"/>
            <a:r>
              <a:rPr lang="en-US" altLang="en-US" sz="1800" dirty="0"/>
              <a:t>Ensures that data is read only by authorized users</a:t>
            </a:r>
          </a:p>
          <a:p>
            <a:pPr lvl="2"/>
            <a:endParaRPr lang="en-US" altLang="en-US" dirty="0"/>
          </a:p>
          <a:p>
            <a:r>
              <a:rPr lang="en-US" altLang="en-US" sz="2000" dirty="0"/>
              <a:t>Non-repudiation</a:t>
            </a:r>
          </a:p>
          <a:p>
            <a:pPr lvl="1"/>
            <a:r>
              <a:rPr lang="en-US" altLang="en-US" sz="1800" dirty="0"/>
              <a:t>Sender/client can’</a:t>
            </a:r>
            <a:r>
              <a:rPr lang="en-US" altLang="ja-JP" sz="1800" dirty="0"/>
              <a:t>t later claim didn’t send/write data</a:t>
            </a:r>
          </a:p>
          <a:p>
            <a:pPr lvl="1"/>
            <a:r>
              <a:rPr lang="en-US" altLang="en-US" sz="1800" dirty="0"/>
              <a:t>Receiver/server can’</a:t>
            </a:r>
            <a:r>
              <a:rPr lang="en-US" altLang="ja-JP" sz="1800" dirty="0"/>
              <a:t>t claim didn’t receive/write data</a:t>
            </a:r>
          </a:p>
          <a:p>
            <a:endParaRPr lang="en-US" altLang="en-US" sz="20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1EBEC9-09AE-8446-933B-2048B34D1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6038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Putting It All Together - </a:t>
            </a:r>
            <a:r>
              <a:rPr lang="en-US" altLang="en-US" sz="3333" dirty="0">
                <a:latin typeface="Courier New" panose="02070309020205020404" pitchFamily="49" charset="0"/>
                <a:ea typeface="ＭＳ Ｐゴシック" panose="020B0600070205080204" pitchFamily="34" charset="-128"/>
                <a:cs typeface="Courier New" panose="02070309020205020404" pitchFamily="49" charset="0"/>
              </a:rPr>
              <a:t>HTTPS</a:t>
            </a:r>
            <a:endParaRPr lang="en-US" altLang="en-US" b="0" dirty="0">
              <a:latin typeface="Courier New" panose="02070309020205020404" pitchFamily="49" charset="0"/>
              <a:ea typeface="ＭＳ Ｐゴシック" panose="020B0600070205080204" pitchFamily="34" charset="-128"/>
              <a:cs typeface="Courier New" panose="02070309020205020404" pitchFamily="49" charset="0"/>
            </a:endParaRPr>
          </a:p>
        </p:txBody>
      </p:sp>
      <p:sp>
        <p:nvSpPr>
          <p:cNvPr id="63490" name="Content Placeholder 2"/>
          <p:cNvSpPr>
            <a:spLocks noGrp="1"/>
          </p:cNvSpPr>
          <p:nvPr>
            <p:ph idx="1"/>
          </p:nvPr>
        </p:nvSpPr>
        <p:spPr>
          <a:xfrm>
            <a:off x="173812" y="1216680"/>
            <a:ext cx="7890688" cy="3926819"/>
          </a:xfrm>
        </p:spPr>
        <p:txBody>
          <a:bodyPr>
            <a:normAutofit/>
          </a:bodyPr>
          <a:lstStyle/>
          <a:p>
            <a:r>
              <a:rPr lang="en-US" altLang="en-US" sz="2000" dirty="0"/>
              <a:t>What happens when you click on </a:t>
            </a:r>
            <a:r>
              <a:rPr lang="en-US" altLang="en-US" sz="2000" dirty="0">
                <a:latin typeface="Courier New" panose="02070309020205020404" pitchFamily="49" charset="0"/>
                <a:ea typeface="ＭＳ Ｐゴシック" panose="020B0600070205080204" pitchFamily="34" charset="-128"/>
                <a:hlinkClick r:id="rId2"/>
              </a:rPr>
              <a:t>https://www.amazon.com</a:t>
            </a:r>
            <a:r>
              <a:rPr lang="en-US" altLang="en-US" sz="2000" dirty="0"/>
              <a:t>?</a:t>
            </a:r>
          </a:p>
          <a:p>
            <a:endParaRPr lang="en-US" altLang="en-US" sz="2000" dirty="0">
              <a:latin typeface="Courier New" panose="02070309020205020404" pitchFamily="49" charset="0"/>
              <a:ea typeface="ＭＳ Ｐゴシック" panose="020B0600070205080204" pitchFamily="34" charset="-128"/>
            </a:endParaRPr>
          </a:p>
          <a:p>
            <a:r>
              <a:rPr lang="en-US" altLang="en-US" sz="2000" dirty="0">
                <a:latin typeface="Courier New" panose="02070309020205020404" pitchFamily="49" charset="0"/>
                <a:ea typeface="ＭＳ Ｐゴシック" panose="020B0600070205080204" pitchFamily="34" charset="-128"/>
              </a:rPr>
              <a:t>https</a:t>
            </a:r>
            <a:r>
              <a:rPr lang="en-US" altLang="en-US" sz="2000" dirty="0">
                <a:latin typeface="Helvetica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en-US" sz="2000" dirty="0"/>
              <a:t>= </a:t>
            </a:r>
            <a:r>
              <a:rPr lang="ja-JP" altLang="en-US" sz="2000" dirty="0"/>
              <a:t>“</a:t>
            </a:r>
            <a:r>
              <a:rPr lang="en-US" altLang="ja-JP" sz="2000" dirty="0"/>
              <a:t>Use HTTP over TLS</a:t>
            </a:r>
            <a:r>
              <a:rPr lang="ja-JP" altLang="en-US" sz="2000" dirty="0"/>
              <a:t>”</a:t>
            </a:r>
            <a:endParaRPr lang="en-US" altLang="ja-JP" sz="2000" dirty="0"/>
          </a:p>
          <a:p>
            <a:pPr lvl="1"/>
            <a:r>
              <a:rPr lang="en-US" altLang="en-US" sz="1800" dirty="0"/>
              <a:t>SSL = Secure Socket Layer</a:t>
            </a:r>
          </a:p>
          <a:p>
            <a:pPr lvl="1"/>
            <a:r>
              <a:rPr lang="en-US" altLang="en-US" sz="1800" dirty="0"/>
              <a:t>TLS = Transport Layer Security</a:t>
            </a:r>
          </a:p>
          <a:p>
            <a:pPr lvl="1"/>
            <a:r>
              <a:rPr lang="en-US" altLang="en-US" sz="1800" dirty="0"/>
              <a:t>Provides security layer (authentication, encryption) on top of TCP</a:t>
            </a:r>
          </a:p>
          <a:p>
            <a:pPr lvl="2"/>
            <a:r>
              <a:rPr lang="en-US" altLang="en-US" dirty="0"/>
              <a:t>Fairly transparent to applications</a:t>
            </a:r>
          </a:p>
          <a:p>
            <a:pPr lvl="1"/>
            <a:endParaRPr lang="en-US" altLang="en-US" sz="1800" dirty="0">
              <a:latin typeface="Helvetica" panose="020B0604020202020204" pitchFamily="34" charset="0"/>
              <a:ea typeface="ＭＳ Ｐゴシック" panose="020B0600070205080204" pitchFamily="34" charset="-128"/>
            </a:endParaRPr>
          </a:p>
          <a:p>
            <a:endParaRPr lang="en-US" altLang="en-US" sz="2000" dirty="0">
              <a:latin typeface="Helvetica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DDB5D71-F0AF-F944-9220-D9324C5769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30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12A8F6A-8DC5-C746-A687-5B9CACFF60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7881" y="3990192"/>
            <a:ext cx="4521217" cy="1230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6880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Rectangle 2"/>
          <p:cNvSpPr>
            <a:spLocks noGrp="1" noChangeArrowheads="1"/>
          </p:cNvSpPr>
          <p:nvPr>
            <p:ph type="title"/>
          </p:nvPr>
        </p:nvSpPr>
        <p:spPr>
          <a:xfrm>
            <a:off x="234268" y="127000"/>
            <a:ext cx="7893732" cy="444500"/>
          </a:xfrm>
        </p:spPr>
        <p:txBody>
          <a:bodyPr>
            <a:normAutofit fontScale="90000"/>
          </a:bodyPr>
          <a:lstStyle/>
          <a:p>
            <a:r>
              <a:rPr lang="en-US" altLang="en-US" sz="3333" dirty="0">
                <a:latin typeface="Courier New" panose="02070309020205020404" pitchFamily="49" charset="0"/>
                <a:ea typeface="ＭＳ Ｐゴシック" panose="020B0600070205080204" pitchFamily="34" charset="-128"/>
              </a:rPr>
              <a:t>HTTPS</a:t>
            </a:r>
            <a:r>
              <a:rPr lang="en-US" altLang="en-US" dirty="0">
                <a:latin typeface="Helvetica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en-US" dirty="0">
                <a:ea typeface="ＭＳ Ｐゴシック" panose="020B0600070205080204" pitchFamily="34" charset="-128"/>
              </a:rPr>
              <a:t>Connection (SSL/TLS) (cont’</a:t>
            </a:r>
            <a:r>
              <a:rPr lang="en-US" altLang="ja-JP" dirty="0">
                <a:ea typeface="ＭＳ Ｐゴシック" panose="020B0600070205080204" pitchFamily="34" charset="-128"/>
              </a:rPr>
              <a:t>d)</a:t>
            </a:r>
            <a:endParaRPr lang="en-US" altLang="en-US" dirty="0">
              <a:ea typeface="ＭＳ Ｐゴシック" panose="020B0600070205080204" pitchFamily="34" charset="-128"/>
            </a:endParaRPr>
          </a:p>
        </p:txBody>
      </p:sp>
      <p:sp>
        <p:nvSpPr>
          <p:cNvPr id="9431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34269" y="1005084"/>
            <a:ext cx="4635752" cy="3946594"/>
          </a:xfrm>
        </p:spPr>
        <p:txBody>
          <a:bodyPr>
            <a:normAutofit/>
          </a:bodyPr>
          <a:lstStyle/>
          <a:p>
            <a:r>
              <a:rPr lang="en-US" altLang="en-US" sz="2000" dirty="0"/>
              <a:t>Browser (client) connects via TCP to Amazon’</a:t>
            </a:r>
            <a:r>
              <a:rPr lang="en-US" altLang="ja-JP" sz="2000" dirty="0"/>
              <a:t>s </a:t>
            </a:r>
            <a:r>
              <a:rPr lang="en-US" altLang="ja-JP" sz="2000" dirty="0">
                <a:latin typeface="Courier New" panose="02070309020205020404" pitchFamily="49" charset="0"/>
                <a:ea typeface="ＭＳ Ｐゴシック" panose="020B0600070205080204" pitchFamily="34" charset="-128"/>
                <a:cs typeface="Courier New" panose="02070309020205020404" pitchFamily="49" charset="0"/>
              </a:rPr>
              <a:t>HTTPS</a:t>
            </a:r>
            <a:r>
              <a:rPr lang="en-US" altLang="ja-JP" sz="2000" dirty="0">
                <a:latin typeface="+mj-lt"/>
                <a:ea typeface="ＭＳ Ｐゴシック" panose="020B0600070205080204" pitchFamily="34" charset="-128"/>
                <a:cs typeface="Courier New" panose="02070309020205020404" pitchFamily="49" charset="0"/>
              </a:rPr>
              <a:t> </a:t>
            </a:r>
            <a:r>
              <a:rPr lang="en-US" altLang="ja-JP" sz="2000" dirty="0"/>
              <a:t>server</a:t>
            </a:r>
          </a:p>
          <a:p>
            <a:r>
              <a:rPr lang="en-US" altLang="en-US" sz="2000" dirty="0"/>
              <a:t>Client sends over list of crypto protocols it supports</a:t>
            </a:r>
          </a:p>
          <a:p>
            <a:r>
              <a:rPr lang="en-US" altLang="en-US" sz="2000" dirty="0"/>
              <a:t>Server picks protocols to use for this session</a:t>
            </a:r>
          </a:p>
          <a:p>
            <a:r>
              <a:rPr lang="en-US" altLang="en-US" sz="2000" dirty="0"/>
              <a:t>Server sends over its certificate</a:t>
            </a:r>
          </a:p>
          <a:p>
            <a:r>
              <a:rPr lang="en-US" altLang="en-US" sz="2000" dirty="0"/>
              <a:t>(all of this is in the clear)</a:t>
            </a:r>
          </a:p>
        </p:txBody>
      </p:sp>
      <p:sp>
        <p:nvSpPr>
          <p:cNvPr id="69635" name="Line 13"/>
          <p:cNvSpPr>
            <a:spLocks noChangeShapeType="1"/>
          </p:cNvSpPr>
          <p:nvPr/>
        </p:nvSpPr>
        <p:spPr bwMode="auto">
          <a:xfrm rot="16200000" flipH="1">
            <a:off x="5801652" y="3088349"/>
            <a:ext cx="3942292" cy="51594"/>
          </a:xfrm>
          <a:prstGeom prst="line">
            <a:avLst/>
          </a:prstGeom>
          <a:noFill/>
          <a:ln w="9525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 sz="1500"/>
          </a:p>
        </p:txBody>
      </p:sp>
      <p:sp>
        <p:nvSpPr>
          <p:cNvPr id="69636" name="Line 14"/>
          <p:cNvSpPr>
            <a:spLocks noChangeShapeType="1"/>
          </p:cNvSpPr>
          <p:nvPr/>
        </p:nvSpPr>
        <p:spPr bwMode="auto">
          <a:xfrm rot="5400000">
            <a:off x="3382698" y="3038740"/>
            <a:ext cx="3929063" cy="26458"/>
          </a:xfrm>
          <a:prstGeom prst="line">
            <a:avLst/>
          </a:prstGeom>
          <a:noFill/>
          <a:ln w="9525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 sz="1500"/>
          </a:p>
        </p:txBody>
      </p:sp>
      <p:sp>
        <p:nvSpPr>
          <p:cNvPr id="69637" name="Text Box 15"/>
          <p:cNvSpPr txBox="1">
            <a:spLocks noChangeArrowheads="1"/>
          </p:cNvSpPr>
          <p:nvPr/>
        </p:nvSpPr>
        <p:spPr bwMode="auto">
          <a:xfrm>
            <a:off x="4870980" y="688946"/>
            <a:ext cx="112562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000" b="0" dirty="0">
                <a:solidFill>
                  <a:srgbClr val="0000FF"/>
                </a:solidFill>
                <a:latin typeface="Helvetica" panose="020B0604020202020204" pitchFamily="34" charset="0"/>
              </a:rPr>
              <a:t>Browser</a:t>
            </a:r>
          </a:p>
        </p:txBody>
      </p:sp>
      <p:sp>
        <p:nvSpPr>
          <p:cNvPr id="69638" name="Text Box 16"/>
          <p:cNvSpPr txBox="1">
            <a:spLocks noChangeArrowheads="1"/>
          </p:cNvSpPr>
          <p:nvPr/>
        </p:nvSpPr>
        <p:spPr bwMode="auto">
          <a:xfrm>
            <a:off x="7150366" y="688946"/>
            <a:ext cx="112562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000" b="0" dirty="0">
                <a:solidFill>
                  <a:srgbClr val="FF3300"/>
                </a:solidFill>
                <a:latin typeface="Helvetica" panose="020B0604020202020204" pitchFamily="34" charset="0"/>
              </a:rPr>
              <a:t>Amazon</a:t>
            </a:r>
          </a:p>
        </p:txBody>
      </p:sp>
      <p:grpSp>
        <p:nvGrpSpPr>
          <p:cNvPr id="2" name="Group 17"/>
          <p:cNvGrpSpPr>
            <a:grpSpLocks/>
          </p:cNvGrpSpPr>
          <p:nvPr/>
        </p:nvGrpSpPr>
        <p:grpSpPr bwMode="auto">
          <a:xfrm>
            <a:off x="5263886" y="1649678"/>
            <a:ext cx="2745053" cy="1398323"/>
            <a:chOff x="3547" y="2255"/>
            <a:chExt cx="2075" cy="1057"/>
          </a:xfrm>
        </p:grpSpPr>
        <p:sp>
          <p:nvSpPr>
            <p:cNvPr id="69649" name="Line 18"/>
            <p:cNvSpPr>
              <a:spLocks noChangeShapeType="1"/>
            </p:cNvSpPr>
            <p:nvPr/>
          </p:nvSpPr>
          <p:spPr bwMode="auto">
            <a:xfrm rot="5400000" flipV="1">
              <a:off x="4224" y="2112"/>
              <a:ext cx="576" cy="1824"/>
            </a:xfrm>
            <a:prstGeom prst="line">
              <a:avLst/>
            </a:prstGeom>
            <a:noFill/>
            <a:ln w="19050">
              <a:solidFill>
                <a:srgbClr val="0066FF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500"/>
            </a:p>
          </p:txBody>
        </p:sp>
        <p:sp>
          <p:nvSpPr>
            <p:cNvPr id="69650" name="Text Box 19"/>
            <p:cNvSpPr txBox="1">
              <a:spLocks noChangeArrowheads="1"/>
            </p:cNvSpPr>
            <p:nvPr/>
          </p:nvSpPr>
          <p:spPr bwMode="auto">
            <a:xfrm rot="1003808">
              <a:off x="3547" y="2255"/>
              <a:ext cx="2075" cy="9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anchor="ctr"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1500" dirty="0">
                  <a:solidFill>
                    <a:srgbClr val="0000FF"/>
                  </a:solidFill>
                  <a:latin typeface="Helvetica" panose="020B0604020202020204" pitchFamily="34" charset="0"/>
                </a:rPr>
                <a:t>Hello.  I support</a:t>
              </a:r>
              <a:endParaRPr lang="en-US" altLang="en-US" sz="1500" b="0" dirty="0">
                <a:solidFill>
                  <a:srgbClr val="0000FF"/>
                </a:solidFill>
                <a:latin typeface="Helvetica" panose="020B0604020202020204" pitchFamily="34" charset="0"/>
              </a:endParaRPr>
            </a:p>
            <a:p>
              <a:pPr eaLnBrk="1" hangingPunct="1"/>
              <a:r>
                <a:rPr lang="en-US" altLang="en-US" sz="1500" dirty="0">
                  <a:solidFill>
                    <a:srgbClr val="0000FF"/>
                  </a:solidFill>
                  <a:latin typeface="Helvetica" panose="020B0604020202020204" pitchFamily="34" charset="0"/>
                </a:rPr>
                <a:t>(TLS+RSA+AES128+SHA2)</a:t>
              </a:r>
              <a:r>
                <a:rPr lang="en-US" altLang="en-US" sz="1500" b="0" dirty="0">
                  <a:solidFill>
                    <a:srgbClr val="0000FF"/>
                  </a:solidFill>
                  <a:latin typeface="Helvetica" panose="020B0604020202020204" pitchFamily="34" charset="0"/>
                </a:rPr>
                <a:t> or</a:t>
              </a:r>
            </a:p>
            <a:p>
              <a:pPr eaLnBrk="1" hangingPunct="1"/>
              <a:r>
                <a:rPr lang="en-US" altLang="en-US" sz="1500" dirty="0">
                  <a:solidFill>
                    <a:srgbClr val="0000FF"/>
                  </a:solidFill>
                  <a:latin typeface="Helvetica" panose="020B0604020202020204" pitchFamily="34" charset="0"/>
                </a:rPr>
                <a:t>(SSL+RSA+3DES+MD5) </a:t>
              </a:r>
              <a:r>
                <a:rPr lang="en-US" altLang="en-US" sz="1500" b="0" dirty="0">
                  <a:solidFill>
                    <a:srgbClr val="0000FF"/>
                  </a:solidFill>
                  <a:latin typeface="Helvetica" panose="020B0604020202020204" pitchFamily="34" charset="0"/>
                </a:rPr>
                <a:t>or  …</a:t>
              </a:r>
            </a:p>
          </p:txBody>
        </p:sp>
      </p:grpSp>
      <p:grpSp>
        <p:nvGrpSpPr>
          <p:cNvPr id="3" name="Group 20"/>
          <p:cNvGrpSpPr>
            <a:grpSpLocks/>
          </p:cNvGrpSpPr>
          <p:nvPr/>
        </p:nvGrpSpPr>
        <p:grpSpPr bwMode="auto">
          <a:xfrm>
            <a:off x="5304896" y="3008312"/>
            <a:ext cx="2505604" cy="936625"/>
            <a:chOff x="3578" y="3115"/>
            <a:chExt cx="1894" cy="708"/>
          </a:xfrm>
        </p:grpSpPr>
        <p:sp>
          <p:nvSpPr>
            <p:cNvPr id="69647" name="Line 21"/>
            <p:cNvSpPr>
              <a:spLocks noChangeShapeType="1"/>
            </p:cNvSpPr>
            <p:nvPr/>
          </p:nvSpPr>
          <p:spPr bwMode="auto">
            <a:xfrm rot="5400000">
              <a:off x="4352" y="2704"/>
              <a:ext cx="367" cy="1872"/>
            </a:xfrm>
            <a:prstGeom prst="lin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500"/>
            </a:p>
          </p:txBody>
        </p:sp>
        <p:sp>
          <p:nvSpPr>
            <p:cNvPr id="69648" name="Text Box 22"/>
            <p:cNvSpPr txBox="1">
              <a:spLocks noChangeArrowheads="1"/>
            </p:cNvSpPr>
            <p:nvPr/>
          </p:nvSpPr>
          <p:spPr bwMode="auto">
            <a:xfrm rot="10146980" flipH="1" flipV="1">
              <a:off x="3578" y="3115"/>
              <a:ext cx="1881" cy="5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anchor="ctr"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1500" dirty="0">
                  <a:solidFill>
                    <a:srgbClr val="FF0000"/>
                  </a:solidFill>
                  <a:latin typeface="Helvetica" panose="020B0604020202020204" pitchFamily="34" charset="0"/>
                </a:rPr>
                <a:t>Let’</a:t>
              </a:r>
              <a:r>
                <a:rPr lang="en-US" altLang="ja-JP" sz="1500" dirty="0">
                  <a:solidFill>
                    <a:srgbClr val="FF0000"/>
                  </a:solidFill>
                  <a:latin typeface="Helvetica" panose="020B0604020202020204" pitchFamily="34" charset="0"/>
                </a:rPr>
                <a:t>s use</a:t>
              </a:r>
              <a:endParaRPr lang="en-US" altLang="ja-JP" sz="1500" b="0" dirty="0">
                <a:solidFill>
                  <a:srgbClr val="FF0000"/>
                </a:solidFill>
                <a:latin typeface="Helvetica" panose="020B0604020202020204" pitchFamily="34" charset="0"/>
              </a:endParaRPr>
            </a:p>
            <a:p>
              <a:pPr eaLnBrk="1" hangingPunct="1"/>
              <a:r>
                <a:rPr lang="en-US" altLang="en-US" sz="1500" dirty="0">
                  <a:solidFill>
                    <a:srgbClr val="FF0000"/>
                  </a:solidFill>
                  <a:latin typeface="Helvetica" panose="020B0604020202020204" pitchFamily="34" charset="0"/>
                </a:rPr>
                <a:t>TLS+RSA+AES128+SHA2</a:t>
              </a:r>
            </a:p>
          </p:txBody>
        </p:sp>
      </p:grpSp>
      <p:grpSp>
        <p:nvGrpSpPr>
          <p:cNvPr id="4" name="Group 23"/>
          <p:cNvGrpSpPr>
            <a:grpSpLocks/>
          </p:cNvGrpSpPr>
          <p:nvPr/>
        </p:nvGrpSpPr>
        <p:grpSpPr bwMode="auto">
          <a:xfrm>
            <a:off x="5334000" y="3655217"/>
            <a:ext cx="2476500" cy="551657"/>
            <a:chOff x="3600" y="3742"/>
            <a:chExt cx="1872" cy="417"/>
          </a:xfrm>
        </p:grpSpPr>
        <p:sp>
          <p:nvSpPr>
            <p:cNvPr id="69645" name="Line 24"/>
            <p:cNvSpPr>
              <a:spLocks noChangeShapeType="1"/>
            </p:cNvSpPr>
            <p:nvPr/>
          </p:nvSpPr>
          <p:spPr bwMode="auto">
            <a:xfrm rot="5400000">
              <a:off x="4352" y="3040"/>
              <a:ext cx="367" cy="1872"/>
            </a:xfrm>
            <a:prstGeom prst="lin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500"/>
            </a:p>
          </p:txBody>
        </p:sp>
        <p:sp>
          <p:nvSpPr>
            <p:cNvPr id="69646" name="Text Box 25"/>
            <p:cNvSpPr txBox="1">
              <a:spLocks noChangeArrowheads="1"/>
            </p:cNvSpPr>
            <p:nvPr/>
          </p:nvSpPr>
          <p:spPr bwMode="auto">
            <a:xfrm rot="10146980" flipH="1" flipV="1">
              <a:off x="3982" y="3742"/>
              <a:ext cx="1303" cy="2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1667">
                  <a:solidFill>
                    <a:srgbClr val="FF0000"/>
                  </a:solidFill>
                  <a:latin typeface="Helvetica" panose="020B0604020202020204" pitchFamily="34" charset="0"/>
                </a:rPr>
                <a:t>Here’</a:t>
              </a:r>
              <a:r>
                <a:rPr lang="en-US" altLang="ja-JP" sz="1667">
                  <a:solidFill>
                    <a:srgbClr val="FF0000"/>
                  </a:solidFill>
                  <a:latin typeface="Helvetica" panose="020B0604020202020204" pitchFamily="34" charset="0"/>
                </a:rPr>
                <a:t>s my cert</a:t>
              </a:r>
              <a:endParaRPr lang="en-US" altLang="en-US" sz="1667">
                <a:solidFill>
                  <a:srgbClr val="FF0000"/>
                </a:solidFill>
                <a:latin typeface="Helvetica" panose="020B0604020202020204" pitchFamily="34" charset="0"/>
              </a:endParaRPr>
            </a:p>
          </p:txBody>
        </p:sp>
      </p:grpSp>
      <p:grpSp>
        <p:nvGrpSpPr>
          <p:cNvPr id="5" name="Group 26"/>
          <p:cNvGrpSpPr>
            <a:grpSpLocks/>
          </p:cNvGrpSpPr>
          <p:nvPr/>
        </p:nvGrpSpPr>
        <p:grpSpPr bwMode="auto">
          <a:xfrm>
            <a:off x="5651500" y="3977275"/>
            <a:ext cx="1968500" cy="605875"/>
            <a:chOff x="3696" y="3851"/>
            <a:chExt cx="1488" cy="364"/>
          </a:xfrm>
        </p:grpSpPr>
        <p:sp>
          <p:nvSpPr>
            <p:cNvPr id="69643" name="Rectangle 27"/>
            <p:cNvSpPr>
              <a:spLocks noChangeArrowheads="1"/>
            </p:cNvSpPr>
            <p:nvPr/>
          </p:nvSpPr>
          <p:spPr bwMode="auto">
            <a:xfrm rot="-646924">
              <a:off x="3696" y="3888"/>
              <a:ext cx="1488" cy="201"/>
            </a:xfrm>
            <a:prstGeom prst="rect">
              <a:avLst/>
            </a:prstGeom>
            <a:solidFill>
              <a:srgbClr val="339966">
                <a:alpha val="65097"/>
              </a:srgbClr>
            </a:solidFill>
            <a:ln w="9525">
              <a:solidFill>
                <a:srgbClr val="339966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 sz="1667">
                <a:latin typeface="Helvetica" panose="020B0604020202020204" pitchFamily="34" charset="0"/>
              </a:endParaRPr>
            </a:p>
          </p:txBody>
        </p:sp>
        <p:sp>
          <p:nvSpPr>
            <p:cNvPr id="69644" name="Text Box 28"/>
            <p:cNvSpPr txBox="1">
              <a:spLocks noChangeArrowheads="1"/>
            </p:cNvSpPr>
            <p:nvPr/>
          </p:nvSpPr>
          <p:spPr bwMode="auto">
            <a:xfrm rot="20940000">
              <a:off x="3839" y="3851"/>
              <a:ext cx="1153" cy="3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 sz="1667">
                  <a:latin typeface="Helvetica" panose="020B0604020202020204" pitchFamily="34" charset="0"/>
                </a:rPr>
                <a:t>~1 KB of data</a:t>
              </a:r>
            </a:p>
          </p:txBody>
        </p:sp>
      </p:grp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E86EDA-4AAB-1647-9BF5-C5D202CFD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1167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31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31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31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31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3107" grpId="0" uiExpand="1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1" name="Rectangle 2"/>
          <p:cNvSpPr>
            <a:spLocks noGrp="1" noChangeArrowheads="1"/>
          </p:cNvSpPr>
          <p:nvPr>
            <p:ph type="title"/>
          </p:nvPr>
        </p:nvSpPr>
        <p:spPr>
          <a:xfrm>
            <a:off x="219154" y="63500"/>
            <a:ext cx="7781846" cy="660136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Inside the Server’</a:t>
            </a:r>
            <a:r>
              <a:rPr lang="en-US" altLang="ja-JP" dirty="0">
                <a:ea typeface="ＭＳ Ｐゴシック" panose="020B0600070205080204" pitchFamily="34" charset="-128"/>
              </a:rPr>
              <a:t>s Certificate</a:t>
            </a:r>
            <a:endParaRPr lang="en-US" altLang="en-US" dirty="0">
              <a:ea typeface="ＭＳ Ｐゴシック" panose="020B0600070205080204" pitchFamily="34" charset="-128"/>
            </a:endParaRPr>
          </a:p>
        </p:txBody>
      </p:sp>
      <p:sp>
        <p:nvSpPr>
          <p:cNvPr id="9451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8469" y="914400"/>
            <a:ext cx="8094781" cy="4381236"/>
          </a:xfrm>
        </p:spPr>
        <p:txBody>
          <a:bodyPr>
            <a:normAutofit/>
          </a:bodyPr>
          <a:lstStyle/>
          <a:p>
            <a:r>
              <a:rPr lang="en-US" altLang="en-US" sz="2000" dirty="0"/>
              <a:t>Name associated with cert (e.g., Amazon)</a:t>
            </a:r>
          </a:p>
          <a:p>
            <a:r>
              <a:rPr lang="en-US" altLang="en-US" sz="2000" dirty="0"/>
              <a:t>Amazon’</a:t>
            </a:r>
            <a:r>
              <a:rPr lang="en-US" altLang="ja-JP" sz="2000" dirty="0"/>
              <a:t>s </a:t>
            </a:r>
            <a:r>
              <a:rPr lang="en-US" altLang="ja-JP" sz="2000" dirty="0">
                <a:solidFill>
                  <a:srgbClr val="0000FF"/>
                </a:solidFill>
              </a:rPr>
              <a:t>RSA </a:t>
            </a:r>
            <a:r>
              <a:rPr lang="en-US" altLang="ja-JP" sz="2000" dirty="0"/>
              <a:t>public key</a:t>
            </a:r>
          </a:p>
          <a:p>
            <a:r>
              <a:rPr lang="en-US" altLang="en-US" sz="2000" dirty="0"/>
              <a:t>A bunch of auxiliary info (physical address, type of cert, expiration time)</a:t>
            </a:r>
          </a:p>
          <a:p>
            <a:r>
              <a:rPr lang="en-US" altLang="en-US" sz="2000" dirty="0"/>
              <a:t>Name of certificate’</a:t>
            </a:r>
            <a:r>
              <a:rPr lang="en-US" altLang="ja-JP" sz="2000" dirty="0"/>
              <a:t>s signatory (who signed it)</a:t>
            </a:r>
          </a:p>
          <a:p>
            <a:r>
              <a:rPr lang="en-US" altLang="en-US" sz="2000" dirty="0"/>
              <a:t>A public-key signature of a hash (</a:t>
            </a:r>
            <a:r>
              <a:rPr lang="en-US" altLang="en-US" sz="2000" dirty="0">
                <a:solidFill>
                  <a:srgbClr val="0000FF"/>
                </a:solidFill>
              </a:rPr>
              <a:t>SHA-256</a:t>
            </a:r>
            <a:r>
              <a:rPr lang="en-US" altLang="en-US" sz="2000" dirty="0"/>
              <a:t>) of all this</a:t>
            </a:r>
          </a:p>
          <a:p>
            <a:pPr lvl="1"/>
            <a:r>
              <a:rPr lang="en-US" altLang="en-US" sz="1800" dirty="0"/>
              <a:t>Constructed using the signatory’</a:t>
            </a:r>
            <a:r>
              <a:rPr lang="en-US" altLang="ja-JP" sz="1800" dirty="0"/>
              <a:t>s private RSA key, i.e.,</a:t>
            </a:r>
          </a:p>
          <a:p>
            <a:pPr lvl="1"/>
            <a:r>
              <a:rPr lang="en-US" altLang="en-US" sz="1800" dirty="0"/>
              <a:t>Cert = E(H</a:t>
            </a:r>
            <a:r>
              <a:rPr lang="en-US" altLang="en-US" sz="1800" baseline="-25000" dirty="0"/>
              <a:t>SHA256</a:t>
            </a:r>
            <a:r>
              <a:rPr lang="en-US" altLang="en-US" sz="1800" dirty="0"/>
              <a:t>(</a:t>
            </a:r>
            <a:r>
              <a:rPr lang="en-US" altLang="en-US" sz="1800" dirty="0" err="1"/>
              <a:t>KA</a:t>
            </a:r>
            <a:r>
              <a:rPr lang="en-US" altLang="en-US" sz="1800" baseline="-25000" dirty="0" err="1"/>
              <a:t>public</a:t>
            </a:r>
            <a:r>
              <a:rPr lang="en-US" altLang="en-US" sz="1800" dirty="0"/>
              <a:t>, </a:t>
            </a:r>
            <a:r>
              <a:rPr lang="en-US" altLang="en-US" sz="1800" dirty="0">
                <a:hlinkClick r:id="rId3"/>
              </a:rPr>
              <a:t>www.amazon.com</a:t>
            </a:r>
            <a:r>
              <a:rPr lang="en-US" altLang="en-US" sz="1800" dirty="0"/>
              <a:t>, …), </a:t>
            </a:r>
            <a:r>
              <a:rPr lang="en-US" altLang="en-US" sz="1800" dirty="0" err="1"/>
              <a:t>KS</a:t>
            </a:r>
            <a:r>
              <a:rPr lang="en-US" altLang="en-US" sz="1800" baseline="-25000" dirty="0" err="1"/>
              <a:t>private</a:t>
            </a:r>
            <a:r>
              <a:rPr lang="en-US" altLang="en-US" sz="1800" dirty="0"/>
              <a:t>))</a:t>
            </a:r>
          </a:p>
          <a:p>
            <a:pPr lvl="2"/>
            <a:r>
              <a:rPr lang="en-US" altLang="en-US" dirty="0" err="1"/>
              <a:t>KA</a:t>
            </a:r>
            <a:r>
              <a:rPr lang="en-US" altLang="en-US" baseline="-25000" dirty="0" err="1"/>
              <a:t>public</a:t>
            </a:r>
            <a:r>
              <a:rPr lang="en-US" altLang="en-US" dirty="0"/>
              <a:t>: Amazon’</a:t>
            </a:r>
            <a:r>
              <a:rPr lang="en-US" altLang="ja-JP" dirty="0"/>
              <a:t>s public key</a:t>
            </a:r>
          </a:p>
          <a:p>
            <a:pPr lvl="2"/>
            <a:r>
              <a:rPr lang="en-US" altLang="en-US" dirty="0" err="1"/>
              <a:t>KS</a:t>
            </a:r>
            <a:r>
              <a:rPr lang="en-US" altLang="en-US" baseline="-25000" dirty="0" err="1"/>
              <a:t>private</a:t>
            </a:r>
            <a:r>
              <a:rPr lang="en-US" altLang="en-US" dirty="0"/>
              <a:t>: signatory (certificate authority) private key </a:t>
            </a:r>
          </a:p>
          <a:p>
            <a:r>
              <a:rPr lang="en-US" altLang="en-US" sz="2000" dirty="0"/>
              <a:t>…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0DCA69F-A358-DA49-82D3-98A292CE00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1927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Validating Amazon’</a:t>
            </a:r>
            <a:r>
              <a:rPr lang="en-US" altLang="ja-JP">
                <a:ea typeface="ＭＳ Ｐゴシック" panose="020B0600070205080204" pitchFamily="34" charset="-128"/>
              </a:rPr>
              <a:t>s Identity</a:t>
            </a: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9472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04039" y="997526"/>
            <a:ext cx="8592337" cy="4209473"/>
          </a:xfrm>
        </p:spPr>
        <p:txBody>
          <a:bodyPr>
            <a:noAutofit/>
          </a:bodyPr>
          <a:lstStyle/>
          <a:p>
            <a:r>
              <a:rPr lang="en-US" altLang="en-US" sz="1800" dirty="0"/>
              <a:t>How does the browser authenticate certificate signatory?</a:t>
            </a:r>
          </a:p>
          <a:p>
            <a:pPr lvl="1"/>
            <a:r>
              <a:rPr lang="en-US" altLang="en-US" sz="1600" dirty="0"/>
              <a:t>Certificates of several certificate authorities (e.g., Verisign) are </a:t>
            </a:r>
            <a:r>
              <a:rPr lang="en-US" altLang="en-US" sz="1600" dirty="0">
                <a:solidFill>
                  <a:srgbClr val="0000FF"/>
                </a:solidFill>
              </a:rPr>
              <a:t>hardwired into the browser (or OS)</a:t>
            </a:r>
          </a:p>
          <a:p>
            <a:r>
              <a:rPr lang="en-US" altLang="en-US" sz="1800" dirty="0"/>
              <a:t>If can’</a:t>
            </a:r>
            <a:r>
              <a:rPr lang="en-US" altLang="ja-JP" sz="1800" dirty="0"/>
              <a:t>t find cert, warn user that site has not been verified</a:t>
            </a:r>
          </a:p>
          <a:p>
            <a:pPr lvl="1"/>
            <a:r>
              <a:rPr lang="en-US" altLang="en-US" sz="1600" dirty="0"/>
              <a:t>And may ask whether to continue</a:t>
            </a:r>
          </a:p>
          <a:p>
            <a:pPr lvl="1"/>
            <a:r>
              <a:rPr lang="en-US" altLang="en-US" sz="1600" dirty="0"/>
              <a:t>Note, can still proceed, just </a:t>
            </a:r>
            <a:r>
              <a:rPr lang="en-US" altLang="en-US" sz="1600" dirty="0">
                <a:solidFill>
                  <a:srgbClr val="FF0000"/>
                </a:solidFill>
              </a:rPr>
              <a:t>without authentication</a:t>
            </a:r>
            <a:endParaRPr lang="en-US" altLang="en-US" sz="1600" dirty="0"/>
          </a:p>
          <a:p>
            <a:r>
              <a:rPr lang="en-US" altLang="en-US" sz="1800" dirty="0"/>
              <a:t>Browser uses public key in signatory’</a:t>
            </a:r>
            <a:r>
              <a:rPr lang="en-US" altLang="ja-JP" sz="1800" dirty="0"/>
              <a:t>s cert to decrypt signature</a:t>
            </a:r>
          </a:p>
          <a:p>
            <a:pPr lvl="1"/>
            <a:r>
              <a:rPr lang="en-US" altLang="en-US" sz="1600" dirty="0"/>
              <a:t>Compares with its own </a:t>
            </a:r>
            <a:r>
              <a:rPr lang="en-US" altLang="en-US" sz="1600" dirty="0">
                <a:solidFill>
                  <a:srgbClr val="0000FF"/>
                </a:solidFill>
              </a:rPr>
              <a:t>SHA-256 </a:t>
            </a:r>
            <a:r>
              <a:rPr lang="en-US" altLang="en-US" sz="1600" dirty="0"/>
              <a:t>hash of Amazon’</a:t>
            </a:r>
            <a:r>
              <a:rPr lang="en-US" altLang="ja-JP" sz="1600" dirty="0"/>
              <a:t>s cert</a:t>
            </a:r>
          </a:p>
          <a:p>
            <a:r>
              <a:rPr lang="en-US" altLang="en-US" sz="1800" dirty="0"/>
              <a:t>Assuming signature matches, now have high confidence it’</a:t>
            </a:r>
            <a:r>
              <a:rPr lang="en-US" altLang="ja-JP" sz="1800" dirty="0"/>
              <a:t>s indeed Amazon </a:t>
            </a:r>
            <a:r>
              <a:rPr lang="en-US" altLang="en-US" sz="1800" dirty="0"/>
              <a:t>… </a:t>
            </a:r>
            <a:r>
              <a:rPr lang="en-US" altLang="en-US" sz="1800" u="sng" dirty="0"/>
              <a:t>assuming signatory is trustworthy</a:t>
            </a:r>
          </a:p>
          <a:p>
            <a:pPr lvl="1"/>
            <a:r>
              <a:rPr lang="en-US" altLang="en-US" sz="1600" dirty="0" err="1"/>
              <a:t>DigiNotar</a:t>
            </a:r>
            <a:r>
              <a:rPr lang="en-US" altLang="en-US" sz="1600" dirty="0"/>
              <a:t> CA breach (July-Sept 2011): Google, Yahoo!, Mozilla, Tor project, </a:t>
            </a:r>
            <a:r>
              <a:rPr lang="en-US" altLang="en-US" sz="1600" dirty="0" err="1"/>
              <a:t>Wordpress</a:t>
            </a:r>
            <a:r>
              <a:rPr lang="en-US" altLang="en-US" sz="1600" dirty="0"/>
              <a:t>, … (</a:t>
            </a:r>
            <a:r>
              <a:rPr lang="en-US" altLang="en-US" sz="1600" dirty="0">
                <a:solidFill>
                  <a:srgbClr val="FF0000"/>
                </a:solidFill>
              </a:rPr>
              <a:t>531 total certificates</a:t>
            </a:r>
            <a:r>
              <a:rPr lang="en-US" altLang="en-US" sz="1600" dirty="0"/>
              <a:t>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65AB12E-9F0C-054E-96F3-3C85FF19C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3906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Certificate Validation</a:t>
            </a:r>
          </a:p>
        </p:txBody>
      </p:sp>
      <p:sp>
        <p:nvSpPr>
          <p:cNvPr id="75778" name="Rectangle 3"/>
          <p:cNvSpPr>
            <a:spLocks noChangeArrowheads="1"/>
          </p:cNvSpPr>
          <p:nvPr/>
        </p:nvSpPr>
        <p:spPr bwMode="auto">
          <a:xfrm>
            <a:off x="1651000" y="952500"/>
            <a:ext cx="5524500" cy="762000"/>
          </a:xfrm>
          <a:prstGeom prst="rect">
            <a:avLst/>
          </a:prstGeom>
          <a:solidFill>
            <a:srgbClr val="FFFFC8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lIns="75398" tIns="37038" rIns="75398" bIns="37038" anchor="ctr"/>
          <a:lstStyle>
            <a:lvl1pPr marL="685800" indent="-22860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500" b="0">
                <a:latin typeface="Helvetica" panose="020B0604020202020204" pitchFamily="34" charset="0"/>
              </a:rPr>
              <a:t>E(H</a:t>
            </a:r>
            <a:r>
              <a:rPr lang="en-US" altLang="en-US" sz="1500" b="0" baseline="-25000">
                <a:latin typeface="Helvetica" panose="020B0604020202020204" pitchFamily="34" charset="0"/>
              </a:rPr>
              <a:t>SHA256</a:t>
            </a:r>
            <a:r>
              <a:rPr lang="en-US" altLang="en-US" sz="1500" b="0">
                <a:latin typeface="Helvetica" panose="020B0604020202020204" pitchFamily="34" charset="0"/>
              </a:rPr>
              <a:t>(KA</a:t>
            </a:r>
            <a:r>
              <a:rPr lang="en-US" altLang="en-US" sz="1500" b="0" baseline="-25000">
                <a:latin typeface="Helvetica" panose="020B0604020202020204" pitchFamily="34" charset="0"/>
              </a:rPr>
              <a:t>public</a:t>
            </a:r>
            <a:r>
              <a:rPr lang="en-US" altLang="en-US" sz="1500" b="0">
                <a:latin typeface="Helvetica" panose="020B0604020202020204" pitchFamily="34" charset="0"/>
              </a:rPr>
              <a:t>, </a:t>
            </a:r>
            <a:r>
              <a:rPr lang="en-US" altLang="en-US" sz="1500" b="0">
                <a:latin typeface="Helvetica" panose="020B0604020202020204" pitchFamily="34" charset="0"/>
                <a:hlinkClick r:id="rId2"/>
              </a:rPr>
              <a:t>www.amazon.com</a:t>
            </a:r>
            <a:r>
              <a:rPr lang="en-US" altLang="en-US" sz="1500" b="0">
                <a:latin typeface="Helvetica" panose="020B0604020202020204" pitchFamily="34" charset="0"/>
              </a:rPr>
              <a:t>, …), KS</a:t>
            </a:r>
            <a:r>
              <a:rPr lang="en-US" altLang="en-US" sz="1500" b="0" baseline="-25000">
                <a:latin typeface="Helvetica" panose="020B0604020202020204" pitchFamily="34" charset="0"/>
              </a:rPr>
              <a:t>private</a:t>
            </a:r>
            <a:r>
              <a:rPr lang="en-US" altLang="en-US" sz="1500" b="0">
                <a:latin typeface="Helvetica" panose="020B0604020202020204" pitchFamily="34" charset="0"/>
              </a:rPr>
              <a:t>)), </a:t>
            </a:r>
          </a:p>
          <a:p>
            <a:pPr eaLnBrk="1" hangingPunct="1"/>
            <a:r>
              <a:rPr lang="en-US" altLang="en-US" sz="1500" b="0">
                <a:latin typeface="Helvetica" panose="020B0604020202020204" pitchFamily="34" charset="0"/>
              </a:rPr>
              <a:t>KA</a:t>
            </a:r>
            <a:r>
              <a:rPr lang="en-US" altLang="en-US" sz="1500" b="0" baseline="-25000">
                <a:latin typeface="Helvetica" panose="020B0604020202020204" pitchFamily="34" charset="0"/>
              </a:rPr>
              <a:t>public</a:t>
            </a:r>
            <a:r>
              <a:rPr lang="en-US" altLang="en-US" sz="1500" b="0">
                <a:latin typeface="Helvetica" panose="020B0604020202020204" pitchFamily="34" charset="0"/>
              </a:rPr>
              <a:t>, </a:t>
            </a:r>
            <a:r>
              <a:rPr lang="en-US" altLang="en-US" sz="1500" b="0">
                <a:latin typeface="Helvetica" panose="020B0604020202020204" pitchFamily="34" charset="0"/>
                <a:hlinkClick r:id="rId2"/>
              </a:rPr>
              <a:t>www.amazon.com</a:t>
            </a:r>
            <a:r>
              <a:rPr lang="en-US" altLang="en-US" sz="1500" b="0">
                <a:latin typeface="Helvetica" panose="020B0604020202020204" pitchFamily="34" charset="0"/>
              </a:rPr>
              <a:t>, …</a:t>
            </a:r>
          </a:p>
        </p:txBody>
      </p:sp>
      <p:grpSp>
        <p:nvGrpSpPr>
          <p:cNvPr id="2" name="Group 43"/>
          <p:cNvGrpSpPr>
            <a:grpSpLocks/>
          </p:cNvGrpSpPr>
          <p:nvPr/>
        </p:nvGrpSpPr>
        <p:grpSpPr bwMode="auto">
          <a:xfrm>
            <a:off x="952500" y="1714500"/>
            <a:ext cx="3705218" cy="1460500"/>
            <a:chOff x="685118" y="2286000"/>
            <a:chExt cx="4446303" cy="1752600"/>
          </a:xfrm>
        </p:grpSpPr>
        <p:cxnSp>
          <p:nvCxnSpPr>
            <p:cNvPr id="75796" name="Straight Arrow Connector 8"/>
            <p:cNvCxnSpPr>
              <a:cxnSpLocks noChangeShapeType="1"/>
            </p:cNvCxnSpPr>
            <p:nvPr/>
          </p:nvCxnSpPr>
          <p:spPr bwMode="auto">
            <a:xfrm rot="5400000">
              <a:off x="1562100" y="2933700"/>
              <a:ext cx="1296194" cy="794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75797" name="Rectangle 9"/>
            <p:cNvSpPr>
              <a:spLocks noChangeArrowheads="1"/>
            </p:cNvSpPr>
            <p:nvPr/>
          </p:nvSpPr>
          <p:spPr bwMode="auto">
            <a:xfrm>
              <a:off x="685118" y="3581400"/>
              <a:ext cx="4343450" cy="457200"/>
            </a:xfrm>
            <a:prstGeom prst="rect">
              <a:avLst/>
            </a:prstGeom>
            <a:solidFill>
              <a:srgbClr val="FFFFC8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75398" tIns="37038" rIns="75398" bIns="37038" anchor="ctr"/>
            <a:lstStyle>
              <a:lvl1pPr marL="685800" indent="-22860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en-US" sz="1500" b="0">
                  <a:latin typeface="Helvetica" panose="020B0604020202020204" pitchFamily="34" charset="0"/>
                </a:rPr>
                <a:t>H</a:t>
              </a:r>
              <a:r>
                <a:rPr lang="en-US" altLang="en-US" sz="1500" b="0" baseline="-25000">
                  <a:latin typeface="Helvetica" panose="020B0604020202020204" pitchFamily="34" charset="0"/>
                </a:rPr>
                <a:t>SHA256</a:t>
              </a:r>
              <a:r>
                <a:rPr lang="en-US" altLang="en-US" sz="1500" b="0">
                  <a:latin typeface="Helvetica" panose="020B0604020202020204" pitchFamily="34" charset="0"/>
                </a:rPr>
                <a:t>(KA</a:t>
              </a:r>
              <a:r>
                <a:rPr lang="en-US" altLang="en-US" sz="1500" b="0" baseline="-25000">
                  <a:latin typeface="Helvetica" panose="020B0604020202020204" pitchFamily="34" charset="0"/>
                </a:rPr>
                <a:t>public</a:t>
              </a:r>
              <a:r>
                <a:rPr lang="en-US" altLang="en-US" sz="1500" b="0">
                  <a:latin typeface="Helvetica" panose="020B0604020202020204" pitchFamily="34" charset="0"/>
                </a:rPr>
                <a:t>, </a:t>
              </a:r>
              <a:r>
                <a:rPr lang="en-US" altLang="en-US" sz="1500" b="0">
                  <a:latin typeface="Helvetica" panose="020B0604020202020204" pitchFamily="34" charset="0"/>
                  <a:hlinkClick r:id="rId2"/>
                </a:rPr>
                <a:t>www.amazon.com</a:t>
              </a:r>
              <a:r>
                <a:rPr lang="en-US" altLang="en-US" sz="1500" b="0">
                  <a:latin typeface="Helvetica" panose="020B0604020202020204" pitchFamily="34" charset="0"/>
                </a:rPr>
                <a:t>, …)</a:t>
              </a:r>
            </a:p>
          </p:txBody>
        </p:sp>
        <p:sp>
          <p:nvSpPr>
            <p:cNvPr id="75798" name="TextBox 11"/>
            <p:cNvSpPr txBox="1">
              <a:spLocks noChangeArrowheads="1"/>
            </p:cNvSpPr>
            <p:nvPr/>
          </p:nvSpPr>
          <p:spPr bwMode="auto">
            <a:xfrm>
              <a:off x="2286000" y="2667000"/>
              <a:ext cx="2845421" cy="6647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1500" b="0">
                  <a:latin typeface="Helvetica" panose="020B0604020202020204" pitchFamily="34" charset="0"/>
                </a:rPr>
                <a:t>E(H</a:t>
              </a:r>
              <a:r>
                <a:rPr lang="en-US" altLang="en-US" sz="1500" b="0" baseline="-25000">
                  <a:latin typeface="Helvetica" panose="020B0604020202020204" pitchFamily="34" charset="0"/>
                </a:rPr>
                <a:t>SHA256</a:t>
              </a:r>
              <a:r>
                <a:rPr lang="en-US" altLang="en-US" sz="1500" b="0">
                  <a:latin typeface="Helvetica" panose="020B0604020202020204" pitchFamily="34" charset="0"/>
                </a:rPr>
                <a:t>(…), KS</a:t>
              </a:r>
              <a:r>
                <a:rPr lang="en-US" altLang="en-US" sz="1500" b="0" baseline="-25000">
                  <a:latin typeface="Helvetica" panose="020B0604020202020204" pitchFamily="34" charset="0"/>
                </a:rPr>
                <a:t>public</a:t>
              </a:r>
              <a:r>
                <a:rPr lang="en-US" altLang="en-US" sz="1500" b="0">
                  <a:latin typeface="Helvetica" panose="020B0604020202020204" pitchFamily="34" charset="0"/>
                </a:rPr>
                <a:t>))</a:t>
              </a:r>
            </a:p>
            <a:p>
              <a:pPr eaLnBrk="1" hangingPunct="1"/>
              <a:r>
                <a:rPr lang="en-US" altLang="en-US" sz="1500" b="0">
                  <a:latin typeface="Helvetica" panose="020B0604020202020204" pitchFamily="34" charset="0"/>
                </a:rPr>
                <a:t>(</a:t>
              </a:r>
              <a:r>
                <a:rPr lang="en-US" altLang="en-US" sz="1500" b="0" i="1">
                  <a:latin typeface="Helvetica" panose="020B0604020202020204" pitchFamily="34" charset="0"/>
                </a:rPr>
                <a:t>recall, KS</a:t>
              </a:r>
              <a:r>
                <a:rPr lang="en-US" altLang="en-US" sz="1500" b="0" i="1" baseline="-25000">
                  <a:latin typeface="Helvetica" panose="020B0604020202020204" pitchFamily="34" charset="0"/>
                </a:rPr>
                <a:t>public</a:t>
              </a:r>
              <a:r>
                <a:rPr lang="en-US" altLang="en-US" sz="1500" b="0" i="1">
                  <a:latin typeface="Helvetica" panose="020B0604020202020204" pitchFamily="34" charset="0"/>
                </a:rPr>
                <a:t> hardwired</a:t>
              </a:r>
              <a:r>
                <a:rPr lang="en-US" altLang="en-US" sz="1500" b="0">
                  <a:latin typeface="Helvetica" panose="020B0604020202020204" pitchFamily="34" charset="0"/>
                </a:rPr>
                <a:t>)</a:t>
              </a:r>
            </a:p>
          </p:txBody>
        </p:sp>
      </p:grpSp>
      <p:grpSp>
        <p:nvGrpSpPr>
          <p:cNvPr id="3" name="Group 45"/>
          <p:cNvGrpSpPr>
            <a:grpSpLocks/>
          </p:cNvGrpSpPr>
          <p:nvPr/>
        </p:nvGrpSpPr>
        <p:grpSpPr bwMode="auto">
          <a:xfrm>
            <a:off x="2811198" y="3196166"/>
            <a:ext cx="4145242" cy="1747116"/>
            <a:chOff x="2915713" y="4063580"/>
            <a:chExt cx="4974277" cy="2097172"/>
          </a:xfrm>
        </p:grpSpPr>
        <p:sp>
          <p:nvSpPr>
            <p:cNvPr id="75787" name="AutoShape 23"/>
            <p:cNvSpPr>
              <a:spLocks noChangeArrowheads="1"/>
            </p:cNvSpPr>
            <p:nvPr/>
          </p:nvSpPr>
          <p:spPr bwMode="auto">
            <a:xfrm>
              <a:off x="4572000" y="4724400"/>
              <a:ext cx="914400" cy="457200"/>
            </a:xfrm>
            <a:prstGeom prst="diamond">
              <a:avLst/>
            </a:prstGeom>
            <a:solidFill>
              <a:srgbClr val="FFFF99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75407" tIns="37042" rIns="75407" bIns="37042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1500" b="0">
                  <a:latin typeface="Helvetica" panose="020B0604020202020204" pitchFamily="34" charset="0"/>
                </a:rPr>
                <a:t>=</a:t>
              </a:r>
            </a:p>
          </p:txBody>
        </p:sp>
        <p:sp>
          <p:nvSpPr>
            <p:cNvPr id="75788" name="Freeform 17"/>
            <p:cNvSpPr>
              <a:spLocks noChangeArrowheads="1"/>
            </p:cNvSpPr>
            <p:nvPr/>
          </p:nvSpPr>
          <p:spPr bwMode="auto">
            <a:xfrm>
              <a:off x="2915713" y="4063580"/>
              <a:ext cx="1684634" cy="907057"/>
            </a:xfrm>
            <a:custGeom>
              <a:avLst/>
              <a:gdLst>
                <a:gd name="T0" fmla="*/ 0 w 1684634"/>
                <a:gd name="T1" fmla="*/ 0 h 907057"/>
                <a:gd name="T2" fmla="*/ 0 w 1684634"/>
                <a:gd name="T3" fmla="*/ 894099 h 907057"/>
                <a:gd name="T4" fmla="*/ 1684634 w 1684634"/>
                <a:gd name="T5" fmla="*/ 907057 h 907057"/>
                <a:gd name="T6" fmla="*/ 0 60000 65536"/>
                <a:gd name="T7" fmla="*/ 0 60000 65536"/>
                <a:gd name="T8" fmla="*/ 0 60000 65536"/>
                <a:gd name="T9" fmla="*/ 0 w 1684634"/>
                <a:gd name="T10" fmla="*/ 0 h 907057"/>
                <a:gd name="T11" fmla="*/ 1684634 w 1684634"/>
                <a:gd name="T12" fmla="*/ 907057 h 90705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684634" h="907057">
                  <a:moveTo>
                    <a:pt x="0" y="0"/>
                  </a:moveTo>
                  <a:lnTo>
                    <a:pt x="0" y="894099"/>
                  </a:lnTo>
                  <a:lnTo>
                    <a:pt x="1684634" y="907057"/>
                  </a:ln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lIns="75398" tIns="37038" rIns="75398" bIns="37038" anchor="ctr"/>
            <a:lstStyle/>
            <a:p>
              <a:endParaRPr lang="en-US" sz="1500"/>
            </a:p>
          </p:txBody>
        </p:sp>
        <p:sp>
          <p:nvSpPr>
            <p:cNvPr id="75789" name="Freeform 28"/>
            <p:cNvSpPr>
              <a:spLocks noChangeArrowheads="1"/>
            </p:cNvSpPr>
            <p:nvPr/>
          </p:nvSpPr>
          <p:spPr bwMode="auto">
            <a:xfrm>
              <a:off x="5002068" y="4063580"/>
              <a:ext cx="2215942" cy="673814"/>
            </a:xfrm>
            <a:custGeom>
              <a:avLst/>
              <a:gdLst>
                <a:gd name="T0" fmla="*/ 2215942 w 2215942"/>
                <a:gd name="T1" fmla="*/ 0 h 673814"/>
                <a:gd name="T2" fmla="*/ 2215942 w 2215942"/>
                <a:gd name="T3" fmla="*/ 414655 h 673814"/>
                <a:gd name="T4" fmla="*/ 0 w 2215942"/>
                <a:gd name="T5" fmla="*/ 401697 h 673814"/>
                <a:gd name="T6" fmla="*/ 12958 w 2215942"/>
                <a:gd name="T7" fmla="*/ 673814 h 6738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215942"/>
                <a:gd name="T13" fmla="*/ 0 h 673814"/>
                <a:gd name="T14" fmla="*/ 2215942 w 2215942"/>
                <a:gd name="T15" fmla="*/ 673814 h 6738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215942" h="673814">
                  <a:moveTo>
                    <a:pt x="2215942" y="0"/>
                  </a:moveTo>
                  <a:lnTo>
                    <a:pt x="2215942" y="414655"/>
                  </a:lnTo>
                  <a:lnTo>
                    <a:pt x="0" y="401697"/>
                  </a:lnTo>
                  <a:lnTo>
                    <a:pt x="12958" y="673814"/>
                  </a:ln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lIns="75398" tIns="37038" rIns="75398" bIns="37038" anchor="ctr"/>
            <a:lstStyle/>
            <a:p>
              <a:endParaRPr lang="en-US" sz="1500"/>
            </a:p>
          </p:txBody>
        </p:sp>
        <p:cxnSp>
          <p:nvCxnSpPr>
            <p:cNvPr id="75790" name="Straight Arrow Connector 30"/>
            <p:cNvCxnSpPr>
              <a:cxnSpLocks noChangeShapeType="1"/>
              <a:stCxn id="75787" idx="2"/>
            </p:cNvCxnSpPr>
            <p:nvPr/>
          </p:nvCxnSpPr>
          <p:spPr bwMode="auto">
            <a:xfrm rot="5400000">
              <a:off x="4762500" y="5448300"/>
              <a:ext cx="533400" cy="1588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75791" name="Straight Arrow Connector 31"/>
            <p:cNvCxnSpPr>
              <a:cxnSpLocks noChangeShapeType="1"/>
              <a:stCxn id="75787" idx="3"/>
            </p:cNvCxnSpPr>
            <p:nvPr/>
          </p:nvCxnSpPr>
          <p:spPr bwMode="auto">
            <a:xfrm>
              <a:off x="5486400" y="4953000"/>
              <a:ext cx="533400" cy="1588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75792" name="TextBox 34"/>
            <p:cNvSpPr txBox="1">
              <a:spLocks noChangeArrowheads="1"/>
            </p:cNvSpPr>
            <p:nvPr/>
          </p:nvSpPr>
          <p:spPr bwMode="auto">
            <a:xfrm>
              <a:off x="5063768" y="5257800"/>
              <a:ext cx="598624" cy="3879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1500" b="0">
                  <a:latin typeface="Helvetica" panose="020B0604020202020204" pitchFamily="34" charset="0"/>
                </a:rPr>
                <a:t>Yes</a:t>
              </a:r>
            </a:p>
          </p:txBody>
        </p:sp>
        <p:sp>
          <p:nvSpPr>
            <p:cNvPr id="75793" name="TextBox 35"/>
            <p:cNvSpPr txBox="1">
              <a:spLocks noChangeArrowheads="1"/>
            </p:cNvSpPr>
            <p:nvPr/>
          </p:nvSpPr>
          <p:spPr bwMode="auto">
            <a:xfrm>
              <a:off x="3684467" y="5772837"/>
              <a:ext cx="2364795" cy="3879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1500" b="0">
                  <a:latin typeface="Helvetica" panose="020B0604020202020204" pitchFamily="34" charset="0"/>
                </a:rPr>
                <a:t>Validation successful</a:t>
              </a:r>
            </a:p>
          </p:txBody>
        </p:sp>
        <p:sp>
          <p:nvSpPr>
            <p:cNvPr id="75794" name="TextBox 36"/>
            <p:cNvSpPr txBox="1">
              <a:spLocks noChangeArrowheads="1"/>
            </p:cNvSpPr>
            <p:nvPr/>
          </p:nvSpPr>
          <p:spPr bwMode="auto">
            <a:xfrm>
              <a:off x="6050338" y="4782236"/>
              <a:ext cx="1839652" cy="3879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1500" b="0">
                  <a:latin typeface="Helvetica" panose="020B0604020202020204" pitchFamily="34" charset="0"/>
                </a:rPr>
                <a:t>Validation failed</a:t>
              </a:r>
            </a:p>
          </p:txBody>
        </p:sp>
        <p:sp>
          <p:nvSpPr>
            <p:cNvPr id="75795" name="TextBox 37"/>
            <p:cNvSpPr txBox="1">
              <a:spLocks noChangeArrowheads="1"/>
            </p:cNvSpPr>
            <p:nvPr/>
          </p:nvSpPr>
          <p:spPr bwMode="auto">
            <a:xfrm>
              <a:off x="5449705" y="4572001"/>
              <a:ext cx="517832" cy="3879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1500" b="0">
                  <a:latin typeface="Helvetica" panose="020B0604020202020204" pitchFamily="34" charset="0"/>
                </a:rPr>
                <a:t>No</a:t>
              </a:r>
            </a:p>
          </p:txBody>
        </p:sp>
      </p:grpSp>
      <p:grpSp>
        <p:nvGrpSpPr>
          <p:cNvPr id="4" name="Group 44"/>
          <p:cNvGrpSpPr>
            <a:grpSpLocks/>
          </p:cNvGrpSpPr>
          <p:nvPr/>
        </p:nvGrpSpPr>
        <p:grpSpPr bwMode="auto">
          <a:xfrm>
            <a:off x="4635500" y="1714500"/>
            <a:ext cx="3772530" cy="1460500"/>
            <a:chOff x="5105400" y="2286000"/>
            <a:chExt cx="4527036" cy="1752600"/>
          </a:xfrm>
        </p:grpSpPr>
        <p:cxnSp>
          <p:nvCxnSpPr>
            <p:cNvPr id="75784" name="Straight Arrow Connector 12"/>
            <p:cNvCxnSpPr>
              <a:cxnSpLocks noChangeShapeType="1"/>
            </p:cNvCxnSpPr>
            <p:nvPr/>
          </p:nvCxnSpPr>
          <p:spPr bwMode="auto">
            <a:xfrm rot="5400000">
              <a:off x="6590506" y="2933700"/>
              <a:ext cx="1296194" cy="794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75785" name="Rectangle 14"/>
            <p:cNvSpPr>
              <a:spLocks noChangeArrowheads="1"/>
            </p:cNvSpPr>
            <p:nvPr/>
          </p:nvSpPr>
          <p:spPr bwMode="auto">
            <a:xfrm>
              <a:off x="5105400" y="3581400"/>
              <a:ext cx="4267200" cy="457200"/>
            </a:xfrm>
            <a:prstGeom prst="rect">
              <a:avLst/>
            </a:prstGeom>
            <a:solidFill>
              <a:srgbClr val="FFFFC8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75398" tIns="37038" rIns="75398" bIns="37038" anchor="ctr"/>
            <a:lstStyle>
              <a:lvl1pPr marL="685800" indent="-22860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en-US" sz="1500" b="0">
                  <a:latin typeface="Helvetica" panose="020B0604020202020204" pitchFamily="34" charset="0"/>
                </a:rPr>
                <a:t>H</a:t>
              </a:r>
              <a:r>
                <a:rPr lang="en-US" altLang="en-US" sz="1500" b="0" baseline="-25000">
                  <a:latin typeface="Helvetica" panose="020B0604020202020204" pitchFamily="34" charset="0"/>
                </a:rPr>
                <a:t>SHA256</a:t>
              </a:r>
              <a:r>
                <a:rPr lang="en-US" altLang="en-US" sz="1500" b="0">
                  <a:latin typeface="Helvetica" panose="020B0604020202020204" pitchFamily="34" charset="0"/>
                </a:rPr>
                <a:t>(KA</a:t>
              </a:r>
              <a:r>
                <a:rPr lang="en-US" altLang="en-US" sz="1500" b="0" baseline="-25000">
                  <a:latin typeface="Helvetica" panose="020B0604020202020204" pitchFamily="34" charset="0"/>
                </a:rPr>
                <a:t>public</a:t>
              </a:r>
              <a:r>
                <a:rPr lang="en-US" altLang="en-US" sz="1500" b="0">
                  <a:latin typeface="Helvetica" panose="020B0604020202020204" pitchFamily="34" charset="0"/>
                </a:rPr>
                <a:t>, </a:t>
              </a:r>
              <a:r>
                <a:rPr lang="en-US" altLang="en-US" sz="1500" b="0">
                  <a:latin typeface="Helvetica" panose="020B0604020202020204" pitchFamily="34" charset="0"/>
                  <a:hlinkClick r:id="rId2"/>
                </a:rPr>
                <a:t>www.amazon.com</a:t>
              </a:r>
              <a:r>
                <a:rPr lang="en-US" altLang="en-US" sz="1500" b="0">
                  <a:latin typeface="Helvetica" panose="020B0604020202020204" pitchFamily="34" charset="0"/>
                </a:rPr>
                <a:t>, …)</a:t>
              </a:r>
            </a:p>
          </p:txBody>
        </p:sp>
        <p:sp>
          <p:nvSpPr>
            <p:cNvPr id="75786" name="TextBox 40"/>
            <p:cNvSpPr txBox="1">
              <a:spLocks noChangeArrowheads="1"/>
            </p:cNvSpPr>
            <p:nvPr/>
          </p:nvSpPr>
          <p:spPr bwMode="auto">
            <a:xfrm>
              <a:off x="5555088" y="2971800"/>
              <a:ext cx="4077348" cy="3877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1500" b="0">
                  <a:latin typeface="Helvetica" panose="020B0604020202020204" pitchFamily="34" charset="0"/>
                </a:rPr>
                <a:t>H</a:t>
              </a:r>
              <a:r>
                <a:rPr lang="en-US" altLang="en-US" sz="1500" b="0" baseline="-25000">
                  <a:latin typeface="Helvetica" panose="020B0604020202020204" pitchFamily="34" charset="0"/>
                </a:rPr>
                <a:t>SHA256</a:t>
              </a:r>
              <a:r>
                <a:rPr lang="en-US" altLang="en-US" sz="1500" b="0">
                  <a:latin typeface="Helvetica" panose="020B0604020202020204" pitchFamily="34" charset="0"/>
                </a:rPr>
                <a:t>(KA</a:t>
              </a:r>
              <a:r>
                <a:rPr lang="en-US" altLang="en-US" sz="1500" b="0" baseline="-25000">
                  <a:latin typeface="Helvetica" panose="020B0604020202020204" pitchFamily="34" charset="0"/>
                </a:rPr>
                <a:t>public</a:t>
              </a:r>
              <a:r>
                <a:rPr lang="en-US" altLang="en-US" sz="1500" b="0">
                  <a:latin typeface="Helvetica" panose="020B0604020202020204" pitchFamily="34" charset="0"/>
                </a:rPr>
                <a:t>, </a:t>
              </a:r>
              <a:r>
                <a:rPr lang="en-US" altLang="en-US" sz="1500" b="0">
                  <a:latin typeface="Helvetica" panose="020B0604020202020204" pitchFamily="34" charset="0"/>
                  <a:hlinkClick r:id="rId2"/>
                </a:rPr>
                <a:t>www.amazon.com</a:t>
              </a:r>
              <a:r>
                <a:rPr lang="en-US" altLang="en-US" sz="1500" b="0">
                  <a:latin typeface="Helvetica" panose="020B0604020202020204" pitchFamily="34" charset="0"/>
                </a:rPr>
                <a:t>, ..)</a:t>
              </a:r>
            </a:p>
          </p:txBody>
        </p:sp>
      </p:grpSp>
      <p:sp>
        <p:nvSpPr>
          <p:cNvPr id="75782" name="TextBox 42"/>
          <p:cNvSpPr txBox="1">
            <a:spLocks noChangeArrowheads="1"/>
          </p:cNvSpPr>
          <p:nvPr/>
        </p:nvSpPr>
        <p:spPr bwMode="auto">
          <a:xfrm>
            <a:off x="1583532" y="635001"/>
            <a:ext cx="1051891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500" b="0" dirty="0">
                <a:latin typeface="Helvetica" panose="020B0604020202020204" pitchFamily="34" charset="0"/>
              </a:rPr>
              <a:t>Certificate</a:t>
            </a: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889000" y="5000625"/>
            <a:ext cx="7352782" cy="40011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000" b="0">
                <a:latin typeface="Gill Sans Light" charset="0"/>
                <a:ea typeface="Gill Sans Light" charset="0"/>
                <a:cs typeface="Gill Sans Light" charset="0"/>
              </a:rPr>
              <a:t>Can also validate using peer approach: </a:t>
            </a:r>
            <a:r>
              <a:rPr lang="en-US" altLang="en-US" sz="2000" b="0">
                <a:latin typeface="Gill Sans Light" charset="0"/>
                <a:ea typeface="Gill Sans Light" charset="0"/>
                <a:cs typeface="Gill Sans Light" charset="0"/>
                <a:hlinkClick r:id="rId3"/>
              </a:rPr>
              <a:t>https://</a:t>
            </a:r>
            <a:r>
              <a:rPr lang="en-US" altLang="en-US" sz="2000" b="0" dirty="0">
                <a:latin typeface="Gill Sans Light" charset="0"/>
                <a:ea typeface="Gill Sans Light" charset="0"/>
                <a:cs typeface="Gill Sans Light" charset="0"/>
                <a:hlinkClick r:id="rId3"/>
              </a:rPr>
              <a:t>www.eff.org/observatory</a:t>
            </a:r>
            <a:r>
              <a:rPr lang="en-US" altLang="en-US" sz="2000" b="0" dirty="0">
                <a:latin typeface="Gill Sans Light" charset="0"/>
                <a:ea typeface="Gill Sans Light" charset="0"/>
                <a:cs typeface="Gill Sans Light" charset="0"/>
              </a:rPr>
              <a:t>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20F342-9E45-AF47-9352-EDEC96787D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401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252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128469" y="1206500"/>
            <a:ext cx="5205531" cy="4064000"/>
          </a:xfrm>
        </p:spPr>
        <p:txBody>
          <a:bodyPr>
            <a:noAutofit/>
          </a:bodyPr>
          <a:lstStyle/>
          <a:p>
            <a:r>
              <a:rPr lang="en-US" altLang="en-US" sz="1800" dirty="0"/>
              <a:t>Browser constructs a random </a:t>
            </a:r>
            <a:r>
              <a:rPr lang="en-US" altLang="en-US" sz="1800" dirty="0">
                <a:solidFill>
                  <a:srgbClr val="0000FF"/>
                </a:solidFill>
              </a:rPr>
              <a:t>session key</a:t>
            </a:r>
            <a:r>
              <a:rPr lang="en-US" altLang="en-US" sz="1800" dirty="0"/>
              <a:t> K used for data communication</a:t>
            </a:r>
          </a:p>
          <a:p>
            <a:pPr lvl="1"/>
            <a:r>
              <a:rPr lang="en-US" altLang="en-US" sz="1600" dirty="0"/>
              <a:t>Private key for bulk crypto</a:t>
            </a:r>
          </a:p>
          <a:p>
            <a:r>
              <a:rPr lang="en-US" altLang="en-US" sz="1800" dirty="0"/>
              <a:t>Browser encrypts K using Amazon’</a:t>
            </a:r>
            <a:r>
              <a:rPr lang="en-US" altLang="ja-JP" sz="1800" dirty="0"/>
              <a:t>s public key</a:t>
            </a:r>
          </a:p>
          <a:p>
            <a:r>
              <a:rPr lang="en-US" altLang="en-US" sz="1800" dirty="0"/>
              <a:t>Browser sends E(K, </a:t>
            </a:r>
            <a:r>
              <a:rPr lang="en-US" altLang="en-US" sz="1800" dirty="0" err="1"/>
              <a:t>KA</a:t>
            </a:r>
            <a:r>
              <a:rPr lang="en-US" altLang="en-US" sz="1800" baseline="-25000" dirty="0" err="1"/>
              <a:t>public</a:t>
            </a:r>
            <a:r>
              <a:rPr lang="en-US" altLang="en-US" sz="1800" dirty="0"/>
              <a:t>) </a:t>
            </a:r>
            <a:br>
              <a:rPr lang="en-US" altLang="en-US" sz="1800" dirty="0"/>
            </a:br>
            <a:r>
              <a:rPr lang="en-US" altLang="en-US" sz="1800" dirty="0"/>
              <a:t>to server</a:t>
            </a:r>
          </a:p>
          <a:p>
            <a:r>
              <a:rPr lang="en-US" altLang="en-US" sz="1800" dirty="0"/>
              <a:t>Browser displays</a:t>
            </a:r>
          </a:p>
          <a:p>
            <a:r>
              <a:rPr lang="en-US" altLang="en-US" sz="1800" dirty="0"/>
              <a:t>All subsequent comm. encrypted w/ symmetric cipher </a:t>
            </a:r>
            <a:br>
              <a:rPr lang="en-US" altLang="en-US" sz="1800" dirty="0"/>
            </a:br>
            <a:r>
              <a:rPr lang="en-US" altLang="en-US" sz="1800" dirty="0"/>
              <a:t>(e.g., </a:t>
            </a:r>
            <a:r>
              <a:rPr lang="en-US" altLang="en-US" sz="1800" dirty="0">
                <a:solidFill>
                  <a:srgbClr val="0000FF"/>
                </a:solidFill>
              </a:rPr>
              <a:t>AES128</a:t>
            </a:r>
            <a:r>
              <a:rPr lang="en-US" altLang="en-US" sz="1800" dirty="0"/>
              <a:t>) using key K</a:t>
            </a:r>
          </a:p>
          <a:p>
            <a:pPr lvl="1"/>
            <a:r>
              <a:rPr lang="en-US" altLang="en-US" sz="1600" dirty="0"/>
              <a:t>E.g., client can authenticate using a password</a:t>
            </a:r>
          </a:p>
          <a:p>
            <a:pPr lvl="1"/>
            <a:endParaRPr lang="en-US" altLang="en-US" sz="1600" dirty="0"/>
          </a:p>
        </p:txBody>
      </p:sp>
      <p:pic>
        <p:nvPicPr>
          <p:cNvPr id="949250" name="Picture 2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0308" y="3025856"/>
            <a:ext cx="825500" cy="550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6803" name="Line 5"/>
          <p:cNvSpPr>
            <a:spLocks noChangeShapeType="1"/>
          </p:cNvSpPr>
          <p:nvPr/>
        </p:nvSpPr>
        <p:spPr bwMode="auto">
          <a:xfrm rot="16200000" flipH="1">
            <a:off x="5996120" y="3088349"/>
            <a:ext cx="3942292" cy="51593"/>
          </a:xfrm>
          <a:prstGeom prst="line">
            <a:avLst/>
          </a:prstGeom>
          <a:noFill/>
          <a:ln w="9525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 sz="1500"/>
          </a:p>
        </p:txBody>
      </p:sp>
      <p:sp>
        <p:nvSpPr>
          <p:cNvPr id="76804" name="Line 6"/>
          <p:cNvSpPr>
            <a:spLocks noChangeShapeType="1"/>
          </p:cNvSpPr>
          <p:nvPr/>
        </p:nvSpPr>
        <p:spPr bwMode="auto">
          <a:xfrm rot="5400000">
            <a:off x="3577167" y="3038740"/>
            <a:ext cx="3929063" cy="26458"/>
          </a:xfrm>
          <a:prstGeom prst="line">
            <a:avLst/>
          </a:prstGeom>
          <a:noFill/>
          <a:ln w="9525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 sz="1500"/>
          </a:p>
        </p:txBody>
      </p:sp>
      <p:sp>
        <p:nvSpPr>
          <p:cNvPr id="76805" name="Text Box 7"/>
          <p:cNvSpPr txBox="1">
            <a:spLocks noChangeArrowheads="1"/>
          </p:cNvSpPr>
          <p:nvPr/>
        </p:nvSpPr>
        <p:spPr bwMode="auto">
          <a:xfrm>
            <a:off x="5065449" y="714561"/>
            <a:ext cx="966931" cy="348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667" b="0">
                <a:solidFill>
                  <a:srgbClr val="0000FF"/>
                </a:solidFill>
                <a:latin typeface="Helvetica" panose="020B0604020202020204" pitchFamily="34" charset="0"/>
              </a:rPr>
              <a:t>Browser</a:t>
            </a:r>
          </a:p>
        </p:txBody>
      </p:sp>
      <p:sp>
        <p:nvSpPr>
          <p:cNvPr id="76806" name="Text Box 8"/>
          <p:cNvSpPr txBox="1">
            <a:spLocks noChangeArrowheads="1"/>
          </p:cNvSpPr>
          <p:nvPr/>
        </p:nvSpPr>
        <p:spPr bwMode="auto">
          <a:xfrm>
            <a:off x="7344834" y="714561"/>
            <a:ext cx="968535" cy="348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667" b="0">
                <a:solidFill>
                  <a:srgbClr val="FF3300"/>
                </a:solidFill>
                <a:latin typeface="Helvetica" panose="020B0604020202020204" pitchFamily="34" charset="0"/>
              </a:rPr>
              <a:t>Amazon</a:t>
            </a:r>
          </a:p>
        </p:txBody>
      </p:sp>
      <p:sp>
        <p:nvSpPr>
          <p:cNvPr id="76807" name="Line 9"/>
          <p:cNvSpPr>
            <a:spLocks noChangeShapeType="1"/>
          </p:cNvSpPr>
          <p:nvPr/>
        </p:nvSpPr>
        <p:spPr bwMode="auto">
          <a:xfrm rot="5400000">
            <a:off x="6492214" y="187193"/>
            <a:ext cx="485511" cy="2413000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 sz="1500"/>
          </a:p>
        </p:txBody>
      </p:sp>
      <p:sp>
        <p:nvSpPr>
          <p:cNvPr id="76808" name="Text Box 10"/>
          <p:cNvSpPr txBox="1">
            <a:spLocks noChangeArrowheads="1"/>
          </p:cNvSpPr>
          <p:nvPr/>
        </p:nvSpPr>
        <p:spPr bwMode="auto">
          <a:xfrm rot="10146980" flipH="1" flipV="1">
            <a:off x="5861844" y="1090269"/>
            <a:ext cx="1674813" cy="348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667">
                <a:solidFill>
                  <a:schemeClr val="bg2"/>
                </a:solidFill>
                <a:latin typeface="Helvetica" panose="020B0604020202020204" pitchFamily="34" charset="0"/>
              </a:rPr>
              <a:t>Here’</a:t>
            </a:r>
            <a:r>
              <a:rPr lang="en-US" altLang="ja-JP" sz="1667">
                <a:solidFill>
                  <a:schemeClr val="bg2"/>
                </a:solidFill>
                <a:latin typeface="Helvetica" panose="020B0604020202020204" pitchFamily="34" charset="0"/>
              </a:rPr>
              <a:t>s my cert</a:t>
            </a:r>
            <a:endParaRPr lang="en-US" altLang="en-US" sz="1667">
              <a:solidFill>
                <a:schemeClr val="bg2"/>
              </a:solidFill>
              <a:latin typeface="Helvetica" panose="020B0604020202020204" pitchFamily="34" charset="0"/>
            </a:endParaRPr>
          </a:p>
        </p:txBody>
      </p:sp>
      <p:sp>
        <p:nvSpPr>
          <p:cNvPr id="76809" name="Rectangle 11"/>
          <p:cNvSpPr>
            <a:spLocks noChangeArrowheads="1"/>
          </p:cNvSpPr>
          <p:nvPr/>
        </p:nvSpPr>
        <p:spPr bwMode="auto">
          <a:xfrm rot="-646924">
            <a:off x="5782469" y="1468437"/>
            <a:ext cx="1968500" cy="265907"/>
          </a:xfrm>
          <a:prstGeom prst="rect">
            <a:avLst/>
          </a:prstGeom>
          <a:solidFill>
            <a:schemeClr val="bg2">
              <a:alpha val="65097"/>
            </a:schemeClr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 sz="1667">
              <a:latin typeface="Helvetica" panose="020B0604020202020204" pitchFamily="34" charset="0"/>
            </a:endParaRPr>
          </a:p>
        </p:txBody>
      </p:sp>
      <p:sp>
        <p:nvSpPr>
          <p:cNvPr id="76810" name="Text Box 12"/>
          <p:cNvSpPr txBox="1">
            <a:spLocks noChangeArrowheads="1"/>
          </p:cNvSpPr>
          <p:nvPr/>
        </p:nvSpPr>
        <p:spPr bwMode="auto">
          <a:xfrm rot="-660000">
            <a:off x="5958955" y="1484499"/>
            <a:ext cx="1552028" cy="348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1667">
                <a:solidFill>
                  <a:schemeClr val="bg2"/>
                </a:solidFill>
                <a:latin typeface="Helvetica" panose="020B0604020202020204" pitchFamily="34" charset="0"/>
              </a:rPr>
              <a:t>~1 KB of data</a:t>
            </a:r>
          </a:p>
        </p:txBody>
      </p:sp>
      <p:grpSp>
        <p:nvGrpSpPr>
          <p:cNvPr id="2" name="Group 13"/>
          <p:cNvGrpSpPr>
            <a:grpSpLocks/>
          </p:cNvGrpSpPr>
          <p:nvPr/>
        </p:nvGrpSpPr>
        <p:grpSpPr bwMode="auto">
          <a:xfrm>
            <a:off x="5528469" y="2029354"/>
            <a:ext cx="2413000" cy="645583"/>
            <a:chOff x="3456" y="1864"/>
            <a:chExt cx="1824" cy="488"/>
          </a:xfrm>
        </p:grpSpPr>
        <p:sp>
          <p:nvSpPr>
            <p:cNvPr id="76824" name="Line 14"/>
            <p:cNvSpPr>
              <a:spLocks noChangeShapeType="1"/>
            </p:cNvSpPr>
            <p:nvPr/>
          </p:nvSpPr>
          <p:spPr bwMode="auto">
            <a:xfrm rot="5400000" flipV="1">
              <a:off x="4142" y="1214"/>
              <a:ext cx="452" cy="1824"/>
            </a:xfrm>
            <a:prstGeom prst="line">
              <a:avLst/>
            </a:prstGeom>
            <a:noFill/>
            <a:ln w="19050">
              <a:solidFill>
                <a:srgbClr val="0066FF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500"/>
            </a:p>
          </p:txBody>
        </p:sp>
        <p:sp>
          <p:nvSpPr>
            <p:cNvPr id="76825" name="Text Box 15"/>
            <p:cNvSpPr txBox="1">
              <a:spLocks noChangeArrowheads="1"/>
            </p:cNvSpPr>
            <p:nvPr/>
          </p:nvSpPr>
          <p:spPr bwMode="auto">
            <a:xfrm rot="660000">
              <a:off x="3883" y="1864"/>
              <a:ext cx="1047" cy="2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1667" b="0">
                  <a:solidFill>
                    <a:srgbClr val="0000FF"/>
                  </a:solidFill>
                  <a:latin typeface="Helvetica" panose="020B0604020202020204" pitchFamily="34" charset="0"/>
                </a:rPr>
                <a:t>E(K, KA</a:t>
              </a:r>
              <a:r>
                <a:rPr lang="en-US" altLang="en-US" sz="1667" b="0" baseline="-25000">
                  <a:solidFill>
                    <a:srgbClr val="0000FF"/>
                  </a:solidFill>
                  <a:latin typeface="Helvetica" panose="020B0604020202020204" pitchFamily="34" charset="0"/>
                </a:rPr>
                <a:t>public</a:t>
              </a:r>
              <a:r>
                <a:rPr lang="en-US" altLang="en-US" sz="1667" b="0">
                  <a:solidFill>
                    <a:srgbClr val="0000FF"/>
                  </a:solidFill>
                  <a:latin typeface="Helvetica" panose="020B0604020202020204" pitchFamily="34" charset="0"/>
                </a:rPr>
                <a:t>)</a:t>
              </a:r>
            </a:p>
          </p:txBody>
        </p:sp>
      </p:grpSp>
      <p:sp>
        <p:nvSpPr>
          <p:cNvPr id="949264" name="Rectangle 16"/>
          <p:cNvSpPr>
            <a:spLocks noChangeArrowheads="1"/>
          </p:cNvSpPr>
          <p:nvPr/>
        </p:nvSpPr>
        <p:spPr bwMode="auto">
          <a:xfrm>
            <a:off x="5201709" y="1836394"/>
            <a:ext cx="338554" cy="348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667">
                <a:latin typeface="Helvetica" panose="020B0604020202020204" pitchFamily="34" charset="0"/>
              </a:rPr>
              <a:t>K</a:t>
            </a:r>
          </a:p>
        </p:txBody>
      </p:sp>
      <p:grpSp>
        <p:nvGrpSpPr>
          <p:cNvPr id="3" name="Group 18"/>
          <p:cNvGrpSpPr>
            <a:grpSpLocks/>
          </p:cNvGrpSpPr>
          <p:nvPr/>
        </p:nvGrpSpPr>
        <p:grpSpPr bwMode="auto">
          <a:xfrm>
            <a:off x="5528469" y="3618177"/>
            <a:ext cx="2413000" cy="644260"/>
            <a:chOff x="3456" y="2441"/>
            <a:chExt cx="1824" cy="487"/>
          </a:xfrm>
        </p:grpSpPr>
        <p:sp>
          <p:nvSpPr>
            <p:cNvPr id="76822" name="Line 19"/>
            <p:cNvSpPr>
              <a:spLocks noChangeShapeType="1"/>
            </p:cNvSpPr>
            <p:nvPr/>
          </p:nvSpPr>
          <p:spPr bwMode="auto">
            <a:xfrm rot="5400000" flipV="1">
              <a:off x="4142" y="1790"/>
              <a:ext cx="452" cy="1824"/>
            </a:xfrm>
            <a:prstGeom prst="line">
              <a:avLst/>
            </a:prstGeom>
            <a:noFill/>
            <a:ln w="19050">
              <a:solidFill>
                <a:srgbClr val="0066FF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500"/>
            </a:p>
          </p:txBody>
        </p:sp>
        <p:sp>
          <p:nvSpPr>
            <p:cNvPr id="76823" name="Text Box 20"/>
            <p:cNvSpPr txBox="1">
              <a:spLocks noChangeArrowheads="1"/>
            </p:cNvSpPr>
            <p:nvPr/>
          </p:nvSpPr>
          <p:spPr bwMode="auto">
            <a:xfrm rot="771332">
              <a:off x="3684" y="2441"/>
              <a:ext cx="1448" cy="2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1667" b="0">
                  <a:solidFill>
                    <a:srgbClr val="0000FF"/>
                  </a:solidFill>
                  <a:latin typeface="Helvetica" panose="020B0604020202020204" pitchFamily="34" charset="0"/>
                </a:rPr>
                <a:t>E(password …, K)</a:t>
              </a:r>
            </a:p>
          </p:txBody>
        </p:sp>
      </p:grpSp>
      <p:grpSp>
        <p:nvGrpSpPr>
          <p:cNvPr id="4" name="Group 21"/>
          <p:cNvGrpSpPr>
            <a:grpSpLocks/>
          </p:cNvGrpSpPr>
          <p:nvPr/>
        </p:nvGrpSpPr>
        <p:grpSpPr bwMode="auto">
          <a:xfrm>
            <a:off x="5591969" y="4425156"/>
            <a:ext cx="2349500" cy="588697"/>
            <a:chOff x="3504" y="3675"/>
            <a:chExt cx="1776" cy="445"/>
          </a:xfrm>
        </p:grpSpPr>
        <p:sp>
          <p:nvSpPr>
            <p:cNvPr id="76820" name="Line 22"/>
            <p:cNvSpPr>
              <a:spLocks noChangeShapeType="1"/>
            </p:cNvSpPr>
            <p:nvPr/>
          </p:nvSpPr>
          <p:spPr bwMode="auto">
            <a:xfrm rot="5400000">
              <a:off x="4228" y="3068"/>
              <a:ext cx="328" cy="1776"/>
            </a:xfrm>
            <a:prstGeom prst="lin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500"/>
            </a:p>
          </p:txBody>
        </p:sp>
        <p:sp>
          <p:nvSpPr>
            <p:cNvPr id="76821" name="Text Box 23"/>
            <p:cNvSpPr txBox="1">
              <a:spLocks noChangeArrowheads="1"/>
            </p:cNvSpPr>
            <p:nvPr/>
          </p:nvSpPr>
          <p:spPr bwMode="auto">
            <a:xfrm rot="10146980" flipH="1" flipV="1">
              <a:off x="3694" y="3675"/>
              <a:ext cx="1440" cy="2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1667" b="0">
                  <a:solidFill>
                    <a:srgbClr val="FF3300"/>
                  </a:solidFill>
                  <a:latin typeface="Helvetica" panose="020B0604020202020204" pitchFamily="34" charset="0"/>
                </a:rPr>
                <a:t>E(response …, K)</a:t>
              </a:r>
            </a:p>
          </p:txBody>
        </p:sp>
      </p:grpSp>
      <p:grpSp>
        <p:nvGrpSpPr>
          <p:cNvPr id="5" name="Group 24"/>
          <p:cNvGrpSpPr>
            <a:grpSpLocks/>
          </p:cNvGrpSpPr>
          <p:nvPr/>
        </p:nvGrpSpPr>
        <p:grpSpPr bwMode="auto">
          <a:xfrm>
            <a:off x="5591969" y="2792677"/>
            <a:ext cx="2349500" cy="570177"/>
            <a:chOff x="3504" y="3065"/>
            <a:chExt cx="1776" cy="431"/>
          </a:xfrm>
        </p:grpSpPr>
        <p:sp>
          <p:nvSpPr>
            <p:cNvPr id="76818" name="Line 25"/>
            <p:cNvSpPr>
              <a:spLocks noChangeShapeType="1"/>
            </p:cNvSpPr>
            <p:nvPr/>
          </p:nvSpPr>
          <p:spPr bwMode="auto">
            <a:xfrm rot="5400000">
              <a:off x="4228" y="2444"/>
              <a:ext cx="328" cy="1776"/>
            </a:xfrm>
            <a:prstGeom prst="lin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500"/>
            </a:p>
          </p:txBody>
        </p:sp>
        <p:sp>
          <p:nvSpPr>
            <p:cNvPr id="76819" name="Text Box 26"/>
            <p:cNvSpPr txBox="1">
              <a:spLocks noChangeArrowheads="1"/>
            </p:cNvSpPr>
            <p:nvPr/>
          </p:nvSpPr>
          <p:spPr bwMode="auto">
            <a:xfrm rot="10146980" flipH="1" flipV="1">
              <a:off x="3696" y="3065"/>
              <a:ext cx="1299" cy="2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1667" b="0">
                  <a:solidFill>
                    <a:srgbClr val="FF3300"/>
                  </a:solidFill>
                  <a:latin typeface="Helvetica" panose="020B0604020202020204" pitchFamily="34" charset="0"/>
                </a:rPr>
                <a:t>Agreed</a:t>
              </a:r>
            </a:p>
          </p:txBody>
        </p:sp>
      </p:grpSp>
      <p:sp>
        <p:nvSpPr>
          <p:cNvPr id="76816" name="Rectangle 3"/>
          <p:cNvSpPr>
            <a:spLocks noGrp="1" noChangeArrowheads="1"/>
          </p:cNvSpPr>
          <p:nvPr>
            <p:ph type="title"/>
          </p:nvPr>
        </p:nvSpPr>
        <p:spPr>
          <a:xfrm>
            <a:off x="128469" y="127000"/>
            <a:ext cx="7999531" cy="444500"/>
          </a:xfrm>
        </p:spPr>
        <p:txBody>
          <a:bodyPr>
            <a:normAutofit fontScale="90000"/>
          </a:bodyPr>
          <a:lstStyle/>
          <a:p>
            <a:r>
              <a:rPr lang="en-US" altLang="en-US" sz="3333" dirty="0">
                <a:latin typeface="Courier New" panose="02070309020205020404" pitchFamily="49" charset="0"/>
                <a:ea typeface="ＭＳ Ｐゴシック" panose="020B0600070205080204" pitchFamily="34" charset="-128"/>
              </a:rPr>
              <a:t>HTTPS</a:t>
            </a:r>
            <a:r>
              <a:rPr lang="en-US" altLang="en-US" dirty="0">
                <a:latin typeface="Helvetica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en-US" dirty="0">
                <a:ea typeface="ＭＳ Ｐゴシック" panose="020B0600070205080204" pitchFamily="34" charset="-128"/>
              </a:rPr>
              <a:t>Connection (SSL/TLS) con</a:t>
            </a:r>
            <a:r>
              <a:rPr lang="en-US" altLang="ja-JP" dirty="0">
                <a:ea typeface="ＭＳ Ｐゴシック" panose="020B0600070205080204" pitchFamily="34" charset="-128"/>
              </a:rPr>
              <a:t>t’d</a:t>
            </a:r>
            <a:endParaRPr lang="en-US" altLang="en-US" dirty="0">
              <a:ea typeface="ＭＳ Ｐゴシック" panose="020B0600070205080204" pitchFamily="34" charset="-128"/>
            </a:endParaRPr>
          </a:p>
        </p:txBody>
      </p:sp>
      <p:sp>
        <p:nvSpPr>
          <p:cNvPr id="949265" name="Rectangle 17"/>
          <p:cNvSpPr>
            <a:spLocks noChangeArrowheads="1"/>
          </p:cNvSpPr>
          <p:nvPr/>
        </p:nvSpPr>
        <p:spPr bwMode="auto">
          <a:xfrm>
            <a:off x="8004969" y="2792864"/>
            <a:ext cx="338554" cy="348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667">
                <a:latin typeface="Helvetica" panose="020B0604020202020204" pitchFamily="34" charset="0"/>
              </a:rPr>
              <a:t>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697BCB-DA0B-A541-BD65-A8BF27A6B0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909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92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92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9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92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92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9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925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9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925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925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9252" grpId="0" uiExpand="1" build="p"/>
      <p:bldP spid="949264" grpId="0"/>
      <p:bldP spid="94926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30D80-7D81-CF4F-B7BD-EF26744CB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Services delegate authentication to other services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F1E725-9DC7-5C4E-8625-B90230BAF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BE6ECD-61F1-CE4B-BB82-6FDD0CA3B213}" type="slidenum">
              <a:rPr lang="en-US" smtClean="0"/>
              <a:t>36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0B72733-AC15-7F44-909C-CAAF4E38F2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767" y="3747740"/>
            <a:ext cx="7149285" cy="1612210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Rather than every service maintaining its own dedicated identity / authentication</a:t>
            </a:r>
          </a:p>
          <a:p>
            <a:r>
              <a:rPr lang="en-US" dirty="0"/>
              <a:t>It might delegate that to a widely used service</a:t>
            </a:r>
          </a:p>
          <a:p>
            <a:r>
              <a:rPr lang="en-US" dirty="0"/>
              <a:t>Principal authorizes its authentication provider</a:t>
            </a:r>
          </a:p>
          <a:p>
            <a:r>
              <a:rPr lang="en-US" dirty="0"/>
              <a:t>OAUTH, OAUTH 2</a:t>
            </a:r>
          </a:p>
        </p:txBody>
      </p:sp>
      <p:sp>
        <p:nvSpPr>
          <p:cNvPr id="24" name="Up-Down Arrow 23">
            <a:extLst>
              <a:ext uri="{FF2B5EF4-FFF2-40B4-BE49-F238E27FC236}">
                <a16:creationId xmlns:a16="http://schemas.microsoft.com/office/drawing/2014/main" id="{B93FDD3B-99E2-FC4B-BF9A-4F59C7392B83}"/>
              </a:ext>
            </a:extLst>
          </p:cNvPr>
          <p:cNvSpPr/>
          <p:nvPr/>
        </p:nvSpPr>
        <p:spPr>
          <a:xfrm>
            <a:off x="2726176" y="942009"/>
            <a:ext cx="424313" cy="2051050"/>
          </a:xfrm>
          <a:prstGeom prst="up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49EE8BF-B0CE-2941-A87A-A7F4DEA9CAFB}"/>
              </a:ext>
            </a:extLst>
          </p:cNvPr>
          <p:cNvSpPr txBox="1"/>
          <p:nvPr/>
        </p:nvSpPr>
        <p:spPr>
          <a:xfrm rot="16200000">
            <a:off x="2075504" y="1816004"/>
            <a:ext cx="170694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Local Area Network</a:t>
            </a:r>
          </a:p>
        </p:txBody>
      </p:sp>
      <p:sp>
        <p:nvSpPr>
          <p:cNvPr id="43" name="Cube 42">
            <a:extLst>
              <a:ext uri="{FF2B5EF4-FFF2-40B4-BE49-F238E27FC236}">
                <a16:creationId xmlns:a16="http://schemas.microsoft.com/office/drawing/2014/main" id="{139139CE-C2A9-B242-A85D-7C6DE0F7E80A}"/>
              </a:ext>
            </a:extLst>
          </p:cNvPr>
          <p:cNvSpPr/>
          <p:nvPr/>
        </p:nvSpPr>
        <p:spPr>
          <a:xfrm>
            <a:off x="4406105" y="1119572"/>
            <a:ext cx="1368657" cy="677586"/>
          </a:xfrm>
          <a:prstGeom prst="cub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44" name="Can 43">
            <a:extLst>
              <a:ext uri="{FF2B5EF4-FFF2-40B4-BE49-F238E27FC236}">
                <a16:creationId xmlns:a16="http://schemas.microsoft.com/office/drawing/2014/main" id="{92258782-D06B-B141-B6A3-A4B96FD52428}"/>
              </a:ext>
            </a:extLst>
          </p:cNvPr>
          <p:cNvSpPr/>
          <p:nvPr/>
        </p:nvSpPr>
        <p:spPr>
          <a:xfrm>
            <a:off x="4907171" y="1312667"/>
            <a:ext cx="535214" cy="409039"/>
          </a:xfrm>
          <a:prstGeom prst="can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27" name="Cloud 26">
            <a:extLst>
              <a:ext uri="{FF2B5EF4-FFF2-40B4-BE49-F238E27FC236}">
                <a16:creationId xmlns:a16="http://schemas.microsoft.com/office/drawing/2014/main" id="{91FDBCA1-9C7E-2441-A5A8-81637E93B386}"/>
              </a:ext>
            </a:extLst>
          </p:cNvPr>
          <p:cNvSpPr/>
          <p:nvPr/>
        </p:nvSpPr>
        <p:spPr>
          <a:xfrm rot="5400000">
            <a:off x="2607277" y="1962044"/>
            <a:ext cx="2264351" cy="731574"/>
          </a:xfrm>
          <a:prstGeom prst="clou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F255069-F1E7-4742-ABE9-7703A051C900}"/>
              </a:ext>
            </a:extLst>
          </p:cNvPr>
          <p:cNvCxnSpPr>
            <a:cxnSpLocks/>
          </p:cNvCxnSpPr>
          <p:nvPr/>
        </p:nvCxnSpPr>
        <p:spPr>
          <a:xfrm>
            <a:off x="2326271" y="1373834"/>
            <a:ext cx="54049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7055E679-28FD-324A-807B-E25C3845EDB0}"/>
              </a:ext>
            </a:extLst>
          </p:cNvPr>
          <p:cNvCxnSpPr>
            <a:cxnSpLocks/>
          </p:cNvCxnSpPr>
          <p:nvPr/>
        </p:nvCxnSpPr>
        <p:spPr>
          <a:xfrm flipV="1">
            <a:off x="2420484" y="2993059"/>
            <a:ext cx="1164708" cy="2182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E630DAED-E216-7F4A-8FBA-B1B97D4C58E7}"/>
              </a:ext>
            </a:extLst>
          </p:cNvPr>
          <p:cNvCxnSpPr>
            <a:cxnSpLocks/>
          </p:cNvCxnSpPr>
          <p:nvPr/>
        </p:nvCxnSpPr>
        <p:spPr>
          <a:xfrm>
            <a:off x="3081191" y="1720789"/>
            <a:ext cx="54049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385DFF7-17D7-D041-ABB4-9BDF38BB8902}"/>
              </a:ext>
            </a:extLst>
          </p:cNvPr>
          <p:cNvCxnSpPr>
            <a:cxnSpLocks/>
          </p:cNvCxnSpPr>
          <p:nvPr/>
        </p:nvCxnSpPr>
        <p:spPr>
          <a:xfrm>
            <a:off x="3044694" y="2403406"/>
            <a:ext cx="54049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9660D338-6CF9-314D-BE76-83BDF1462E75}"/>
              </a:ext>
            </a:extLst>
          </p:cNvPr>
          <p:cNvCxnSpPr>
            <a:cxnSpLocks/>
          </p:cNvCxnSpPr>
          <p:nvPr/>
        </p:nvCxnSpPr>
        <p:spPr>
          <a:xfrm flipV="1">
            <a:off x="3852735" y="1593526"/>
            <a:ext cx="553371" cy="20909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Punched Tape 57">
            <a:extLst>
              <a:ext uri="{FF2B5EF4-FFF2-40B4-BE49-F238E27FC236}">
                <a16:creationId xmlns:a16="http://schemas.microsoft.com/office/drawing/2014/main" id="{9FCB3B97-A9C9-4943-B7D4-CA9CC86D91CA}"/>
              </a:ext>
            </a:extLst>
          </p:cNvPr>
          <p:cNvSpPr/>
          <p:nvPr/>
        </p:nvSpPr>
        <p:spPr>
          <a:xfrm rot="5400000">
            <a:off x="6179515" y="797508"/>
            <a:ext cx="792088" cy="1264220"/>
          </a:xfrm>
          <a:prstGeom prst="flowChartPunchedTap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B09B4B6-679E-D24C-8E83-51A96BF986DB}"/>
              </a:ext>
            </a:extLst>
          </p:cNvPr>
          <p:cNvSpPr txBox="1"/>
          <p:nvPr/>
        </p:nvSpPr>
        <p:spPr>
          <a:xfrm>
            <a:off x="6130392" y="1083838"/>
            <a:ext cx="13410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/>
              <a:t>User Accounts &amp; Passwords</a:t>
            </a:r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E1BE55C3-4C16-3F4E-B80E-1A1199DEBE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2801" y="2795021"/>
            <a:ext cx="398539" cy="398539"/>
          </a:xfrm>
          <a:prstGeom prst="rect">
            <a:avLst/>
          </a:prstGeom>
        </p:spPr>
      </p:pic>
      <p:sp>
        <p:nvSpPr>
          <p:cNvPr id="63" name="Diagonal Stripe 62">
            <a:extLst>
              <a:ext uri="{FF2B5EF4-FFF2-40B4-BE49-F238E27FC236}">
                <a16:creationId xmlns:a16="http://schemas.microsoft.com/office/drawing/2014/main" id="{E9F52141-0C84-C54E-B627-1A459B1A095B}"/>
              </a:ext>
            </a:extLst>
          </p:cNvPr>
          <p:cNvSpPr/>
          <p:nvPr/>
        </p:nvSpPr>
        <p:spPr>
          <a:xfrm rot="11646391">
            <a:off x="3953429" y="2955846"/>
            <a:ext cx="466872" cy="331494"/>
          </a:xfrm>
          <a:prstGeom prst="diagStripe">
            <a:avLst>
              <a:gd name="adj" fmla="val 67649"/>
            </a:avLst>
          </a:prstGeom>
          <a:gradFill>
            <a:gsLst>
              <a:gs pos="0">
                <a:srgbClr val="FF0000"/>
              </a:gs>
              <a:gs pos="100000">
                <a:srgbClr val="FFD5D5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>
              <a:solidFill>
                <a:schemeClr val="tx1"/>
              </a:solidFill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E2AFB929-43CD-5948-A27D-39EC1AE644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794" y="1076828"/>
            <a:ext cx="1428750" cy="98425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4D8C999E-1805-6E46-B570-EA7F4B74DC3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045" r="38120"/>
          <a:stretch/>
        </p:blipFill>
        <p:spPr>
          <a:xfrm>
            <a:off x="1522324" y="2703551"/>
            <a:ext cx="855434" cy="836083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87A42132-C669-3244-BCE0-0AF42CF544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7407" y="869084"/>
            <a:ext cx="398539" cy="398539"/>
          </a:xfrm>
          <a:prstGeom prst="rect">
            <a:avLst/>
          </a:prstGeom>
        </p:spPr>
      </p:pic>
      <p:sp>
        <p:nvSpPr>
          <p:cNvPr id="71" name="Diagonal Stripe 70">
            <a:extLst>
              <a:ext uri="{FF2B5EF4-FFF2-40B4-BE49-F238E27FC236}">
                <a16:creationId xmlns:a16="http://schemas.microsoft.com/office/drawing/2014/main" id="{E90E0CCE-5C67-D746-B251-F6293742E6A9}"/>
              </a:ext>
            </a:extLst>
          </p:cNvPr>
          <p:cNvSpPr/>
          <p:nvPr/>
        </p:nvSpPr>
        <p:spPr>
          <a:xfrm rot="11646391">
            <a:off x="3928036" y="1029909"/>
            <a:ext cx="466872" cy="331494"/>
          </a:xfrm>
          <a:prstGeom prst="diagStripe">
            <a:avLst>
              <a:gd name="adj" fmla="val 67649"/>
            </a:avLst>
          </a:prstGeom>
          <a:gradFill>
            <a:gsLst>
              <a:gs pos="0">
                <a:srgbClr val="FF0000"/>
              </a:gs>
              <a:gs pos="100000">
                <a:srgbClr val="FFD5D5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>
              <a:solidFill>
                <a:schemeClr val="tx1"/>
              </a:solidFill>
            </a:endParaRPr>
          </a:p>
        </p:txBody>
      </p:sp>
      <p:sp>
        <p:nvSpPr>
          <p:cNvPr id="72" name="Cube 71">
            <a:extLst>
              <a:ext uri="{FF2B5EF4-FFF2-40B4-BE49-F238E27FC236}">
                <a16:creationId xmlns:a16="http://schemas.microsoft.com/office/drawing/2014/main" id="{81014D17-91FB-4F4F-8279-BC77F8CEC036}"/>
              </a:ext>
            </a:extLst>
          </p:cNvPr>
          <p:cNvSpPr/>
          <p:nvPr/>
        </p:nvSpPr>
        <p:spPr>
          <a:xfrm>
            <a:off x="4406106" y="2061078"/>
            <a:ext cx="1036279" cy="677586"/>
          </a:xfrm>
          <a:prstGeom prst="cub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6EC6A7FB-0A69-094D-A8AC-56E3493CE1FE}"/>
              </a:ext>
            </a:extLst>
          </p:cNvPr>
          <p:cNvCxnSpPr>
            <a:cxnSpLocks/>
          </p:cNvCxnSpPr>
          <p:nvPr/>
        </p:nvCxnSpPr>
        <p:spPr>
          <a:xfrm>
            <a:off x="3872800" y="2321107"/>
            <a:ext cx="580858" cy="28672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87978DA6-7743-4F49-BB3C-6ECBE237C8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4306317" y="1416013"/>
            <a:ext cx="583086" cy="1901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2B3E304-C24F-9046-B6FB-CEFF8E2447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4359659" y="2384149"/>
            <a:ext cx="427268" cy="23927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8A66C171-8F18-DA4B-AEA6-007C41505B03}"/>
              </a:ext>
            </a:extLst>
          </p:cNvPr>
          <p:cNvSpPr/>
          <p:nvPr/>
        </p:nvSpPr>
        <p:spPr>
          <a:xfrm>
            <a:off x="3876950" y="1337930"/>
            <a:ext cx="2263353" cy="1089838"/>
          </a:xfrm>
          <a:custGeom>
            <a:avLst/>
            <a:gdLst>
              <a:gd name="connsiteX0" fmla="*/ 2716023 w 2716023"/>
              <a:gd name="connsiteY0" fmla="*/ 0 h 1307805"/>
              <a:gd name="connsiteX1" fmla="*/ 1482646 w 2716023"/>
              <a:gd name="connsiteY1" fmla="*/ 265814 h 1307805"/>
              <a:gd name="connsiteX2" fmla="*/ 632041 w 2716023"/>
              <a:gd name="connsiteY2" fmla="*/ 425303 h 1307805"/>
              <a:gd name="connsiteX3" fmla="*/ 36618 w 2716023"/>
              <a:gd name="connsiteY3" fmla="*/ 637954 h 1307805"/>
              <a:gd name="connsiteX4" fmla="*/ 111046 w 2716023"/>
              <a:gd name="connsiteY4" fmla="*/ 1041991 h 1307805"/>
              <a:gd name="connsiteX5" fmla="*/ 493818 w 2716023"/>
              <a:gd name="connsiteY5" fmla="*/ 1201479 h 1307805"/>
              <a:gd name="connsiteX6" fmla="*/ 1025446 w 2716023"/>
              <a:gd name="connsiteY6" fmla="*/ 1307805 h 1307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16023" h="1307805">
                <a:moveTo>
                  <a:pt x="2716023" y="0"/>
                </a:moveTo>
                <a:lnTo>
                  <a:pt x="1482646" y="265814"/>
                </a:lnTo>
                <a:cubicBezTo>
                  <a:pt x="1135316" y="336698"/>
                  <a:pt x="873046" y="363280"/>
                  <a:pt x="632041" y="425303"/>
                </a:cubicBezTo>
                <a:cubicBezTo>
                  <a:pt x="391036" y="487326"/>
                  <a:pt x="123450" y="535173"/>
                  <a:pt x="36618" y="637954"/>
                </a:cubicBezTo>
                <a:cubicBezTo>
                  <a:pt x="-50215" y="740735"/>
                  <a:pt x="34846" y="948070"/>
                  <a:pt x="111046" y="1041991"/>
                </a:cubicBezTo>
                <a:cubicBezTo>
                  <a:pt x="187246" y="1135912"/>
                  <a:pt x="341418" y="1157177"/>
                  <a:pt x="493818" y="1201479"/>
                </a:cubicBezTo>
                <a:cubicBezTo>
                  <a:pt x="646218" y="1245781"/>
                  <a:pt x="835832" y="1276793"/>
                  <a:pt x="1025446" y="1307805"/>
                </a:cubicBezTo>
              </a:path>
            </a:pathLst>
          </a:custGeom>
          <a:noFill/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3FB9334-3AAE-7E48-8763-C4EF55C7162C}"/>
              </a:ext>
            </a:extLst>
          </p:cNvPr>
          <p:cNvCxnSpPr>
            <a:cxnSpLocks/>
          </p:cNvCxnSpPr>
          <p:nvPr/>
        </p:nvCxnSpPr>
        <p:spPr>
          <a:xfrm flipV="1">
            <a:off x="2326271" y="2607829"/>
            <a:ext cx="2079834" cy="368509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7079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30D80-7D81-CF4F-B7BD-EF26744CB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OAUTH2 – in concept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F1E725-9DC7-5C4E-8625-B90230BAF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BE6ECD-61F1-CE4B-BB82-6FDD0CA3B213}" type="slidenum">
              <a:rPr lang="en-US" smtClean="0"/>
              <a:t>37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0B72733-AC15-7F44-909C-CAAF4E38F2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8786" y="3959191"/>
            <a:ext cx="7187488" cy="1407283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Client app pre-registers with auth server, obtaining credentials</a:t>
            </a:r>
          </a:p>
          <a:p>
            <a:r>
              <a:rPr lang="en-US" dirty="0"/>
              <a:t>Resource owner gives it permission to utilize auth server, via the auth server</a:t>
            </a:r>
          </a:p>
          <a:p>
            <a:r>
              <a:rPr lang="en-US" dirty="0"/>
              <a:t>Client app obtains an access token from auth server on grant</a:t>
            </a:r>
          </a:p>
          <a:p>
            <a:r>
              <a:rPr lang="en-US" dirty="0"/>
              <a:t>Uses that token to access protected resources</a:t>
            </a:r>
          </a:p>
          <a:p>
            <a:endParaRPr lang="en-US" dirty="0"/>
          </a:p>
        </p:txBody>
      </p:sp>
      <p:sp>
        <p:nvSpPr>
          <p:cNvPr id="43" name="Cube 42">
            <a:extLst>
              <a:ext uri="{FF2B5EF4-FFF2-40B4-BE49-F238E27FC236}">
                <a16:creationId xmlns:a16="http://schemas.microsoft.com/office/drawing/2014/main" id="{139139CE-C2A9-B242-A85D-7C6DE0F7E80A}"/>
              </a:ext>
            </a:extLst>
          </p:cNvPr>
          <p:cNvSpPr/>
          <p:nvPr/>
        </p:nvSpPr>
        <p:spPr>
          <a:xfrm>
            <a:off x="4862555" y="932058"/>
            <a:ext cx="1368657" cy="677586"/>
          </a:xfrm>
          <a:prstGeom prst="cub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44" name="Can 43">
            <a:extLst>
              <a:ext uri="{FF2B5EF4-FFF2-40B4-BE49-F238E27FC236}">
                <a16:creationId xmlns:a16="http://schemas.microsoft.com/office/drawing/2014/main" id="{92258782-D06B-B141-B6A3-A4B96FD52428}"/>
              </a:ext>
            </a:extLst>
          </p:cNvPr>
          <p:cNvSpPr/>
          <p:nvPr/>
        </p:nvSpPr>
        <p:spPr>
          <a:xfrm>
            <a:off x="5363621" y="1125153"/>
            <a:ext cx="535214" cy="409039"/>
          </a:xfrm>
          <a:prstGeom prst="can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27" name="Cloud 26">
            <a:extLst>
              <a:ext uri="{FF2B5EF4-FFF2-40B4-BE49-F238E27FC236}">
                <a16:creationId xmlns:a16="http://schemas.microsoft.com/office/drawing/2014/main" id="{91FDBCA1-9C7E-2441-A5A8-81637E93B386}"/>
              </a:ext>
            </a:extLst>
          </p:cNvPr>
          <p:cNvSpPr/>
          <p:nvPr/>
        </p:nvSpPr>
        <p:spPr>
          <a:xfrm rot="5400000">
            <a:off x="5156554" y="31428"/>
            <a:ext cx="721771" cy="4967125"/>
          </a:xfrm>
          <a:prstGeom prst="cloud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58" name="Punched Tape 57">
            <a:extLst>
              <a:ext uri="{FF2B5EF4-FFF2-40B4-BE49-F238E27FC236}">
                <a16:creationId xmlns:a16="http://schemas.microsoft.com/office/drawing/2014/main" id="{9FCB3B97-A9C9-4943-B7D4-CA9CC86D91CA}"/>
              </a:ext>
            </a:extLst>
          </p:cNvPr>
          <p:cNvSpPr/>
          <p:nvPr/>
        </p:nvSpPr>
        <p:spPr>
          <a:xfrm rot="5400000">
            <a:off x="6895335" y="328705"/>
            <a:ext cx="792088" cy="1769788"/>
          </a:xfrm>
          <a:prstGeom prst="flowChartPunchedTap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B09B4B6-679E-D24C-8E83-51A96BF986DB}"/>
              </a:ext>
            </a:extLst>
          </p:cNvPr>
          <p:cNvSpPr txBox="1"/>
          <p:nvPr/>
        </p:nvSpPr>
        <p:spPr>
          <a:xfrm>
            <a:off x="6659953" y="938142"/>
            <a:ext cx="13410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/>
              <a:t>User Profile &amp; Passwords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4D8C999E-1805-6E46-B570-EA7F4B74DC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045" r="38120"/>
          <a:stretch/>
        </p:blipFill>
        <p:spPr>
          <a:xfrm>
            <a:off x="2178444" y="1658181"/>
            <a:ext cx="855434" cy="836083"/>
          </a:xfrm>
          <a:prstGeom prst="rect">
            <a:avLst/>
          </a:prstGeom>
        </p:spPr>
      </p:pic>
      <p:sp>
        <p:nvSpPr>
          <p:cNvPr id="72" name="Cube 71">
            <a:extLst>
              <a:ext uri="{FF2B5EF4-FFF2-40B4-BE49-F238E27FC236}">
                <a16:creationId xmlns:a16="http://schemas.microsoft.com/office/drawing/2014/main" id="{81014D17-91FB-4F4F-8279-BC77F8CEC036}"/>
              </a:ext>
            </a:extLst>
          </p:cNvPr>
          <p:cNvSpPr/>
          <p:nvPr/>
        </p:nvSpPr>
        <p:spPr>
          <a:xfrm>
            <a:off x="4893094" y="3012066"/>
            <a:ext cx="1338118" cy="677586"/>
          </a:xfrm>
          <a:prstGeom prst="cub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978DA6-7743-4F49-BB3C-6ECBE237C8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4762767" y="1228499"/>
            <a:ext cx="583086" cy="1901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2B3E304-C24F-9046-B6FB-CEFF8E2447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4846649" y="3335138"/>
            <a:ext cx="427268" cy="23927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6D3D51E-4942-2B4D-94D3-800074A7AD53}"/>
              </a:ext>
            </a:extLst>
          </p:cNvPr>
          <p:cNvSpPr txBox="1"/>
          <p:nvPr/>
        </p:nvSpPr>
        <p:spPr>
          <a:xfrm>
            <a:off x="1320647" y="1182847"/>
            <a:ext cx="95641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/>
              <a:t>Resource Owner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D12C82A-26E2-6548-A4EE-1FAB9DC224AA}"/>
              </a:ext>
            </a:extLst>
          </p:cNvPr>
          <p:cNvSpPr txBox="1"/>
          <p:nvPr/>
        </p:nvSpPr>
        <p:spPr>
          <a:xfrm>
            <a:off x="6406485" y="1615111"/>
            <a:ext cx="144635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Resource Server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59A6F67-DE67-014F-8B86-4B583DB0369B}"/>
              </a:ext>
            </a:extLst>
          </p:cNvPr>
          <p:cNvSpPr/>
          <p:nvPr/>
        </p:nvSpPr>
        <p:spPr>
          <a:xfrm>
            <a:off x="5227470" y="3281605"/>
            <a:ext cx="693373" cy="30429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0C271E7-68FB-CD4A-B0F6-269456C8BA62}"/>
              </a:ext>
            </a:extLst>
          </p:cNvPr>
          <p:cNvSpPr txBox="1"/>
          <p:nvPr/>
        </p:nvSpPr>
        <p:spPr>
          <a:xfrm>
            <a:off x="5194900" y="3295881"/>
            <a:ext cx="61568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client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F06BF09-0662-0142-9DA2-7889B54A8457}"/>
              </a:ext>
            </a:extLst>
          </p:cNvPr>
          <p:cNvSpPr txBox="1"/>
          <p:nvPr/>
        </p:nvSpPr>
        <p:spPr>
          <a:xfrm>
            <a:off x="4517637" y="1591149"/>
            <a:ext cx="179222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Authorization Server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62DC28E-B828-3444-92D9-1165B0453B2B}"/>
              </a:ext>
            </a:extLst>
          </p:cNvPr>
          <p:cNvCxnSpPr>
            <a:cxnSpLocks/>
          </p:cNvCxnSpPr>
          <p:nvPr/>
        </p:nvCxnSpPr>
        <p:spPr>
          <a:xfrm flipV="1">
            <a:off x="5247942" y="1898925"/>
            <a:ext cx="115678" cy="134221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CED92B0-C5F9-914C-9B71-DE71F33B9476}"/>
              </a:ext>
            </a:extLst>
          </p:cNvPr>
          <p:cNvGrpSpPr/>
          <p:nvPr/>
        </p:nvGrpSpPr>
        <p:grpSpPr>
          <a:xfrm>
            <a:off x="3025019" y="2076223"/>
            <a:ext cx="1866198" cy="1393868"/>
            <a:chOff x="2715622" y="2491467"/>
            <a:chExt cx="2239438" cy="1672642"/>
          </a:xfrm>
        </p:grpSpPr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BAEF9134-3330-8F46-BD28-2509C7610764}"/>
                </a:ext>
              </a:extLst>
            </p:cNvPr>
            <p:cNvCxnSpPr>
              <a:cxnSpLocks/>
              <a:stCxn id="28" idx="3"/>
            </p:cNvCxnSpPr>
            <p:nvPr/>
          </p:nvCxnSpPr>
          <p:spPr>
            <a:xfrm>
              <a:off x="2726253" y="2491467"/>
              <a:ext cx="2228807" cy="1672642"/>
            </a:xfrm>
            <a:prstGeom prst="straightConnector1">
              <a:avLst/>
            </a:prstGeom>
            <a:ln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CF6D27C-527E-3E4A-8FC2-51FA78D76817}"/>
                </a:ext>
              </a:extLst>
            </p:cNvPr>
            <p:cNvSpPr txBox="1"/>
            <p:nvPr/>
          </p:nvSpPr>
          <p:spPr>
            <a:xfrm>
              <a:off x="2715622" y="3451052"/>
              <a:ext cx="1889873" cy="6647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500" dirty="0"/>
                <a:t>Authorization Grant (code)</a:t>
              </a:r>
            </a:p>
          </p:txBody>
        </p:sp>
      </p:grp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ACB1566-B846-3042-B6B3-5113DABD20F8}"/>
              </a:ext>
            </a:extLst>
          </p:cNvPr>
          <p:cNvCxnSpPr>
            <a:cxnSpLocks/>
            <a:endCxn id="11" idx="0"/>
          </p:cNvCxnSpPr>
          <p:nvPr/>
        </p:nvCxnSpPr>
        <p:spPr>
          <a:xfrm flipH="1">
            <a:off x="5502741" y="1919226"/>
            <a:ext cx="81701" cy="1376655"/>
          </a:xfrm>
          <a:prstGeom prst="straightConnector1">
            <a:avLst/>
          </a:prstGeom>
          <a:ln>
            <a:solidFill>
              <a:schemeClr val="tx1"/>
            </a:solidFill>
            <a:prstDash val="solid"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3034E3D7-DCB5-E740-8031-DB8180A612F9}"/>
              </a:ext>
            </a:extLst>
          </p:cNvPr>
          <p:cNvCxnSpPr>
            <a:cxnSpLocks/>
          </p:cNvCxnSpPr>
          <p:nvPr/>
        </p:nvCxnSpPr>
        <p:spPr>
          <a:xfrm flipV="1">
            <a:off x="6032462" y="1876784"/>
            <a:ext cx="856303" cy="1236758"/>
          </a:xfrm>
          <a:prstGeom prst="straightConnector1">
            <a:avLst/>
          </a:prstGeom>
          <a:ln>
            <a:solidFill>
              <a:schemeClr val="tx1"/>
            </a:solidFill>
            <a:prstDash val="solid"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2FC2F37-1D88-0346-9450-DF30217B777F}"/>
              </a:ext>
            </a:extLst>
          </p:cNvPr>
          <p:cNvGrpSpPr/>
          <p:nvPr/>
        </p:nvGrpSpPr>
        <p:grpSpPr>
          <a:xfrm>
            <a:off x="6275690" y="1881538"/>
            <a:ext cx="1403751" cy="1657011"/>
            <a:chOff x="6616428" y="2257844"/>
            <a:chExt cx="1684501" cy="1988412"/>
          </a:xfrm>
        </p:grpSpPr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32D806DA-92A2-2243-AB22-CC772CFF081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16428" y="2257844"/>
              <a:ext cx="1437170" cy="1849322"/>
            </a:xfrm>
            <a:prstGeom prst="straightConnector1">
              <a:avLst/>
            </a:prstGeom>
            <a:ln>
              <a:solidFill>
                <a:srgbClr val="FF0000"/>
              </a:solidFill>
              <a:prstDash val="solid"/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01613335-EF56-8846-8605-A617A355E563}"/>
                </a:ext>
              </a:extLst>
            </p:cNvPr>
            <p:cNvSpPr txBox="1"/>
            <p:nvPr/>
          </p:nvSpPr>
          <p:spPr>
            <a:xfrm>
              <a:off x="6868631" y="3581459"/>
              <a:ext cx="1432298" cy="6647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500" dirty="0">
                  <a:solidFill>
                    <a:srgbClr val="FF0000"/>
                  </a:solidFill>
                </a:rPr>
                <a:t>Protected Resources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323AA0B-B924-474E-BEE7-FC682491D9E7}"/>
              </a:ext>
            </a:extLst>
          </p:cNvPr>
          <p:cNvGrpSpPr/>
          <p:nvPr/>
        </p:nvGrpSpPr>
        <p:grpSpPr>
          <a:xfrm>
            <a:off x="1993011" y="1472257"/>
            <a:ext cx="2898206" cy="1733318"/>
            <a:chOff x="1477213" y="1766708"/>
            <a:chExt cx="3477847" cy="2079981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50BD9577-40F4-9545-A7EE-99132828862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47469" y="2173146"/>
              <a:ext cx="2207591" cy="1673543"/>
            </a:xfrm>
            <a:prstGeom prst="straightConnector1">
              <a:avLst/>
            </a:prstGeom>
            <a:ln>
              <a:prstDash val="dash"/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5BD6466-00F9-874F-ACD9-19BFBD803BFE}"/>
                </a:ext>
              </a:extLst>
            </p:cNvPr>
            <p:cNvSpPr/>
            <p:nvPr/>
          </p:nvSpPr>
          <p:spPr>
            <a:xfrm>
              <a:off x="1477213" y="1766708"/>
              <a:ext cx="1141118" cy="683438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7367510-01B5-164B-9555-0D91710BCFF1}"/>
                </a:ext>
              </a:extLst>
            </p:cNvPr>
            <p:cNvSpPr txBox="1"/>
            <p:nvPr/>
          </p:nvSpPr>
          <p:spPr>
            <a:xfrm>
              <a:off x="1479467" y="1785261"/>
              <a:ext cx="1256898" cy="3877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500" dirty="0"/>
                <a:t>Authorize? 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996D3D34-624B-874D-A53B-53E45D6204F2}"/>
                </a:ext>
              </a:extLst>
            </p:cNvPr>
            <p:cNvSpPr/>
            <p:nvPr/>
          </p:nvSpPr>
          <p:spPr>
            <a:xfrm>
              <a:off x="1645303" y="2149288"/>
              <a:ext cx="206829" cy="205704"/>
            </a:xfrm>
            <a:prstGeom prst="rect">
              <a:avLst/>
            </a:prstGeom>
            <a:solidFill>
              <a:srgbClr val="FF0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25753437-CFA8-B740-A31E-31B20908032E}"/>
                </a:ext>
              </a:extLst>
            </p:cNvPr>
            <p:cNvSpPr/>
            <p:nvPr/>
          </p:nvSpPr>
          <p:spPr>
            <a:xfrm>
              <a:off x="1923308" y="2149288"/>
              <a:ext cx="206829" cy="205704"/>
            </a:xfrm>
            <a:prstGeom prst="rect">
              <a:avLst/>
            </a:prstGeom>
            <a:solidFill>
              <a:srgbClr val="00B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708F35D1-C58A-4244-9CD4-111FE6F0CFD4}"/>
              </a:ext>
            </a:extLst>
          </p:cNvPr>
          <p:cNvSpPr txBox="1"/>
          <p:nvPr/>
        </p:nvSpPr>
        <p:spPr>
          <a:xfrm>
            <a:off x="5504381" y="2132353"/>
            <a:ext cx="98147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/>
              <a:t>Access Token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1209BE6-C807-E74E-9E6C-A566669A207D}"/>
              </a:ext>
            </a:extLst>
          </p:cNvPr>
          <p:cNvCxnSpPr>
            <a:cxnSpLocks/>
          </p:cNvCxnSpPr>
          <p:nvPr/>
        </p:nvCxnSpPr>
        <p:spPr>
          <a:xfrm flipV="1">
            <a:off x="5778500" y="1534192"/>
            <a:ext cx="142343" cy="1671383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7750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DAA3C0D-4DEC-2848-9665-D7E72D8053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38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2804AA-BDDB-C44C-996D-0BB5DE012E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2620" y="366852"/>
            <a:ext cx="4469969" cy="5234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2826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 Security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Definition: implement security protection mechanisms in hardware</a:t>
            </a:r>
          </a:p>
          <a:p>
            <a:pPr lvl="1"/>
            <a:r>
              <a:rPr lang="en-US" dirty="0"/>
              <a:t>E.g., design trusted hardware, as opposed to (in addition to) trusted software</a:t>
            </a:r>
          </a:p>
          <a:p>
            <a:r>
              <a:rPr lang="en-US" altLang="ja-JP" dirty="0">
                <a:latin typeface="Arial"/>
              </a:rPr>
              <a:t>Software security: software protect software!</a:t>
            </a:r>
          </a:p>
          <a:p>
            <a:pPr lvl="1"/>
            <a:r>
              <a:rPr lang="en-US" altLang="ja-JP" dirty="0">
                <a:latin typeface="Arial"/>
              </a:rPr>
              <a:t>Vulnerable to attacks</a:t>
            </a:r>
          </a:p>
          <a:p>
            <a:pPr lvl="2"/>
            <a:r>
              <a:rPr lang="en-US" altLang="ja-JP" dirty="0">
                <a:latin typeface="Arial"/>
              </a:rPr>
              <a:t>Is the antivirus/hardware untouched? </a:t>
            </a:r>
          </a:p>
          <a:p>
            <a:pPr lvl="1"/>
            <a:r>
              <a:rPr lang="en-US" altLang="ja-JP" dirty="0">
                <a:latin typeface="Arial"/>
              </a:rPr>
              <a:t>Easy infiltration</a:t>
            </a:r>
          </a:p>
          <a:p>
            <a:pPr lvl="1"/>
            <a:r>
              <a:rPr lang="en-US" altLang="ja-JP" dirty="0">
                <a:latin typeface="Arial"/>
              </a:rPr>
              <a:t>Fast spread</a:t>
            </a:r>
            <a:endParaRPr lang="en-US" dirty="0"/>
          </a:p>
          <a:p>
            <a:r>
              <a:rPr lang="en-US" dirty="0"/>
              <a:t>Hardware security: hardware protect software</a:t>
            </a:r>
          </a:p>
          <a:p>
            <a:pPr lvl="1"/>
            <a:r>
              <a:rPr lang="en-US" dirty="0"/>
              <a:t>Attacks need physical access</a:t>
            </a:r>
          </a:p>
          <a:p>
            <a:pPr lvl="1"/>
            <a:r>
              <a:rPr lang="en-US" dirty="0"/>
              <a:t>Software infiltration much more difficult 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F3735-DF36-BA4D-8B7B-6E770590AE69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83497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are Data Breaches so Frequent?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9153" y="2869932"/>
            <a:ext cx="8758591" cy="2654567"/>
          </a:xfrm>
        </p:spPr>
        <p:txBody>
          <a:bodyPr>
            <a:noAutofit/>
          </a:bodyPr>
          <a:lstStyle/>
          <a:p>
            <a:r>
              <a:rPr lang="en-US" sz="1600" dirty="0"/>
              <a:t>State of the art: </a:t>
            </a:r>
            <a:r>
              <a:rPr lang="en-US" sz="1600" dirty="0" err="1"/>
              <a:t>AdHoc</a:t>
            </a:r>
            <a:r>
              <a:rPr lang="en-US" sz="1600" dirty="0"/>
              <a:t> boundary construction!</a:t>
            </a:r>
          </a:p>
          <a:p>
            <a:pPr lvl="1"/>
            <a:r>
              <a:rPr lang="en-US" sz="1400" dirty="0"/>
              <a:t>Protection mechanisms are “roll-your-own” and different for each application</a:t>
            </a:r>
          </a:p>
          <a:p>
            <a:pPr lvl="1"/>
            <a:r>
              <a:rPr lang="en-US" sz="1400" dirty="0"/>
              <a:t>Use of encrypted channels to “tunnel” across untrusted domains</a:t>
            </a:r>
          </a:p>
          <a:p>
            <a:r>
              <a:rPr lang="en-US" sz="1600" dirty="0"/>
              <a:t>Data is typically protected at the Border rather than Inherently</a:t>
            </a:r>
          </a:p>
          <a:p>
            <a:pPr lvl="1"/>
            <a:r>
              <a:rPr lang="en-US" sz="1400" dirty="0">
                <a:solidFill>
                  <a:srgbClr val="FF0000"/>
                </a:solidFill>
              </a:rPr>
              <a:t>Large Trusted Computing Base (TCB): </a:t>
            </a:r>
            <a:r>
              <a:rPr lang="en-US" sz="1400" dirty="0"/>
              <a:t>huge amount of code must be correct to protect data</a:t>
            </a:r>
          </a:p>
          <a:p>
            <a:pPr lvl="1"/>
            <a:r>
              <a:rPr lang="en-US" sz="1400" dirty="0"/>
              <a:t>Make it through the border (firewall, OS, VM, container, etc…) data compromised!</a:t>
            </a:r>
          </a:p>
          <a:p>
            <a:r>
              <a:rPr lang="en-US" sz="1600" dirty="0"/>
              <a:t>What about data integrity and provenance?</a:t>
            </a:r>
          </a:p>
          <a:p>
            <a:pPr lvl="1"/>
            <a:r>
              <a:rPr lang="en-US" sz="1400" dirty="0"/>
              <a:t>Any bits inserted into “secure” environment get trusted as authentic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7A9F3E6-E577-F448-A389-37F1027FCAE3}"/>
              </a:ext>
            </a:extLst>
          </p:cNvPr>
          <p:cNvGrpSpPr/>
          <p:nvPr/>
        </p:nvGrpSpPr>
        <p:grpSpPr>
          <a:xfrm>
            <a:off x="1222753" y="771027"/>
            <a:ext cx="6527518" cy="2050255"/>
            <a:chOff x="1222753" y="771027"/>
            <a:chExt cx="6527518" cy="2050255"/>
          </a:xfrm>
        </p:grpSpPr>
        <p:sp>
          <p:nvSpPr>
            <p:cNvPr id="38" name="Cloud 37"/>
            <p:cNvSpPr/>
            <p:nvPr/>
          </p:nvSpPr>
          <p:spPr bwMode="auto">
            <a:xfrm rot="219947">
              <a:off x="3072810" y="1068607"/>
              <a:ext cx="2759577" cy="1477504"/>
            </a:xfrm>
            <a:prstGeom prst="cloud">
              <a:avLst/>
            </a:prstGeom>
            <a:pattFill prst="pct90">
              <a:fgClr>
                <a:srgbClr val="B2ECFC"/>
              </a:fgClr>
              <a:bgClr>
                <a:schemeClr val="bg1"/>
              </a:bgClr>
            </a:patt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57150" tIns="28575" rIns="57150" bIns="28575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"/>
              </a:endParaRPr>
            </a:p>
          </p:txBody>
        </p:sp>
        <p:cxnSp>
          <p:nvCxnSpPr>
            <p:cNvPr id="97" name="Straight Connector 96"/>
            <p:cNvCxnSpPr/>
            <p:nvPr/>
          </p:nvCxnSpPr>
          <p:spPr>
            <a:xfrm>
              <a:off x="5280768" y="1344645"/>
              <a:ext cx="55208" cy="613597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 flipH="1">
              <a:off x="5395098" y="1309541"/>
              <a:ext cx="677813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 flipH="1">
              <a:off x="2886684" y="1630638"/>
              <a:ext cx="819213" cy="247881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>
              <a:off x="6858041" y="1305316"/>
              <a:ext cx="4604" cy="99612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>
              <a:endCxn id="16" idx="0"/>
            </p:cNvCxnSpPr>
            <p:nvPr/>
          </p:nvCxnSpPr>
          <p:spPr>
            <a:xfrm>
              <a:off x="2181083" y="1565718"/>
              <a:ext cx="9208" cy="537292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" name="Group 4"/>
            <p:cNvGrpSpPr/>
            <p:nvPr/>
          </p:nvGrpSpPr>
          <p:grpSpPr>
            <a:xfrm>
              <a:off x="1811950" y="1124817"/>
              <a:ext cx="531257" cy="534198"/>
              <a:chOff x="6629400" y="1355083"/>
              <a:chExt cx="850011" cy="854717"/>
            </a:xfrm>
            <a:solidFill>
              <a:schemeClr val="accent1">
                <a:lumMod val="60000"/>
                <a:lumOff val="40000"/>
              </a:schemeClr>
            </a:solidFill>
          </p:grpSpPr>
          <p:sp>
            <p:nvSpPr>
              <p:cNvPr id="6" name="Flowchart: Magnetic Disk 5"/>
              <p:cNvSpPr/>
              <p:nvPr/>
            </p:nvSpPr>
            <p:spPr>
              <a:xfrm>
                <a:off x="6629400" y="1355083"/>
                <a:ext cx="518795" cy="603079"/>
              </a:xfrm>
              <a:prstGeom prst="flowChartMagneticDisk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00" dirty="0">
                  <a:solidFill>
                    <a:schemeClr val="tx1"/>
                  </a:solidFill>
                  <a:latin typeface="Gill Sans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7" name="Flowchart: Magnetic Disk 6"/>
              <p:cNvSpPr/>
              <p:nvPr/>
            </p:nvSpPr>
            <p:spPr>
              <a:xfrm>
                <a:off x="6768576" y="1480902"/>
                <a:ext cx="518795" cy="603079"/>
              </a:xfrm>
              <a:prstGeom prst="flowChartMagneticDisk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00" dirty="0">
                  <a:solidFill>
                    <a:schemeClr val="tx1"/>
                  </a:solidFill>
                  <a:latin typeface="Gill Sans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8" name="Flowchart: Magnetic Disk 7"/>
              <p:cNvSpPr/>
              <p:nvPr/>
            </p:nvSpPr>
            <p:spPr>
              <a:xfrm>
                <a:off x="6960616" y="1606721"/>
                <a:ext cx="518795" cy="603079"/>
              </a:xfrm>
              <a:prstGeom prst="flowChartMagneticDisk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00" dirty="0">
                  <a:solidFill>
                    <a:schemeClr val="tx1"/>
                  </a:solidFill>
                  <a:latin typeface="Gill Sans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8353" y="2059287"/>
              <a:ext cx="567222" cy="425417"/>
            </a:xfrm>
            <a:prstGeom prst="rect">
              <a:avLst/>
            </a:prstGeom>
          </p:spPr>
        </p:pic>
        <p:pic>
          <p:nvPicPr>
            <p:cNvPr id="12" name="Picture 2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2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84360" y="1401244"/>
              <a:ext cx="842982" cy="842982"/>
            </a:xfrm>
            <a:prstGeom prst="rect">
              <a:avLst/>
            </a:prstGeom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" name="Flowchart: Magnetic Disk 13"/>
            <p:cNvSpPr/>
            <p:nvPr/>
          </p:nvSpPr>
          <p:spPr>
            <a:xfrm>
              <a:off x="1781387" y="2095883"/>
              <a:ext cx="324247" cy="376924"/>
            </a:xfrm>
            <a:prstGeom prst="flowChartMagneticDisk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 dirty="0">
                <a:solidFill>
                  <a:schemeClr val="tx1"/>
                </a:solidFill>
                <a:latin typeface="Gill Sans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5" name="Flowchart: Magnetic Disk 14"/>
            <p:cNvSpPr/>
            <p:nvPr/>
          </p:nvSpPr>
          <p:spPr>
            <a:xfrm>
              <a:off x="1885300" y="2017247"/>
              <a:ext cx="324247" cy="376924"/>
            </a:xfrm>
            <a:prstGeom prst="flowChartMagneticDisk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 dirty="0">
                <a:solidFill>
                  <a:schemeClr val="tx1"/>
                </a:solidFill>
                <a:latin typeface="Gill Sans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6" name="Flowchart: Magnetic Disk 15"/>
            <p:cNvSpPr/>
            <p:nvPr/>
          </p:nvSpPr>
          <p:spPr>
            <a:xfrm>
              <a:off x="2028167" y="1977370"/>
              <a:ext cx="324247" cy="376924"/>
            </a:xfrm>
            <a:prstGeom prst="flowChartMagneticDisk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 dirty="0">
                <a:solidFill>
                  <a:schemeClr val="tx1"/>
                </a:solidFill>
                <a:latin typeface="Gill Sans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pic>
          <p:nvPicPr>
            <p:cNvPr id="42" name="Picture 484"/>
            <p:cNvPicPr>
              <a:picLocks noChangeAspect="1" noChangeArrowheads="1"/>
            </p:cNvPicPr>
            <p:nvPr/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97736" y="2315318"/>
              <a:ext cx="908059" cy="5059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571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54" name="Straight Connector 53"/>
            <p:cNvCxnSpPr/>
            <p:nvPr/>
          </p:nvCxnSpPr>
          <p:spPr>
            <a:xfrm flipH="1">
              <a:off x="1943509" y="1930434"/>
              <a:ext cx="24678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 flipH="1">
              <a:off x="2190290" y="1878519"/>
              <a:ext cx="491363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>
              <a:stCxn id="35" idx="2"/>
            </p:cNvCxnSpPr>
            <p:nvPr/>
          </p:nvCxnSpPr>
          <p:spPr>
            <a:xfrm flipH="1" flipV="1">
              <a:off x="6286499" y="1312641"/>
              <a:ext cx="759215" cy="63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 flipH="1">
              <a:off x="6862645" y="2301436"/>
              <a:ext cx="24678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7" name="Group 26"/>
            <p:cNvGrpSpPr/>
            <p:nvPr/>
          </p:nvGrpSpPr>
          <p:grpSpPr>
            <a:xfrm>
              <a:off x="7045714" y="1124817"/>
              <a:ext cx="531257" cy="534198"/>
              <a:chOff x="6629400" y="1355083"/>
              <a:chExt cx="850011" cy="854717"/>
            </a:xfrm>
            <a:solidFill>
              <a:schemeClr val="accent1">
                <a:lumMod val="60000"/>
                <a:lumOff val="40000"/>
              </a:schemeClr>
            </a:solidFill>
          </p:grpSpPr>
          <p:sp>
            <p:nvSpPr>
              <p:cNvPr id="35" name="Flowchart: Magnetic Disk 34"/>
              <p:cNvSpPr/>
              <p:nvPr/>
            </p:nvSpPr>
            <p:spPr>
              <a:xfrm>
                <a:off x="6629400" y="1355083"/>
                <a:ext cx="518795" cy="603079"/>
              </a:xfrm>
              <a:prstGeom prst="flowChartMagneticDisk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00" dirty="0">
                  <a:solidFill>
                    <a:schemeClr val="tx1"/>
                  </a:solidFill>
                  <a:latin typeface="Gill Sans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36" name="Flowchart: Magnetic Disk 35"/>
              <p:cNvSpPr/>
              <p:nvPr/>
            </p:nvSpPr>
            <p:spPr>
              <a:xfrm>
                <a:off x="6768576" y="1480902"/>
                <a:ext cx="518795" cy="603079"/>
              </a:xfrm>
              <a:prstGeom prst="flowChartMagneticDisk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00" dirty="0">
                  <a:solidFill>
                    <a:schemeClr val="tx1"/>
                  </a:solidFill>
                  <a:latin typeface="Gill Sans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37" name="Flowchart: Magnetic Disk 36"/>
              <p:cNvSpPr/>
              <p:nvPr/>
            </p:nvSpPr>
            <p:spPr>
              <a:xfrm>
                <a:off x="6960616" y="1606721"/>
                <a:ext cx="518795" cy="603079"/>
              </a:xfrm>
              <a:prstGeom prst="flowChartMagneticDisk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00" dirty="0">
                  <a:solidFill>
                    <a:schemeClr val="tx1"/>
                  </a:solidFill>
                  <a:latin typeface="Gill Sans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50825" y="2106813"/>
              <a:ext cx="567222" cy="425417"/>
            </a:xfrm>
            <a:prstGeom prst="rect">
              <a:avLst/>
            </a:prstGeom>
          </p:spPr>
        </p:pic>
        <p:pic>
          <p:nvPicPr>
            <p:cNvPr id="30" name="Picture 2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2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44021" y="1385867"/>
              <a:ext cx="842982" cy="842982"/>
            </a:xfrm>
            <a:prstGeom prst="rect">
              <a:avLst/>
            </a:prstGeom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1" name="Flowchart: Magnetic Disk 30"/>
            <p:cNvSpPr/>
            <p:nvPr/>
          </p:nvSpPr>
          <p:spPr>
            <a:xfrm>
              <a:off x="7015151" y="2095883"/>
              <a:ext cx="324247" cy="376924"/>
            </a:xfrm>
            <a:prstGeom prst="flowChartMagneticDisk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 dirty="0">
                <a:solidFill>
                  <a:schemeClr val="tx1"/>
                </a:solidFill>
                <a:latin typeface="Gill Sans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32" name="Flowchart: Magnetic Disk 31"/>
            <p:cNvSpPr/>
            <p:nvPr/>
          </p:nvSpPr>
          <p:spPr>
            <a:xfrm>
              <a:off x="7119064" y="2017247"/>
              <a:ext cx="324247" cy="376924"/>
            </a:xfrm>
            <a:prstGeom prst="flowChartMagneticDisk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 dirty="0">
                <a:solidFill>
                  <a:schemeClr val="tx1"/>
                </a:solidFill>
                <a:latin typeface="Gill Sans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33" name="Flowchart: Magnetic Disk 32"/>
            <p:cNvSpPr/>
            <p:nvPr/>
          </p:nvSpPr>
          <p:spPr>
            <a:xfrm>
              <a:off x="7261931" y="1977370"/>
              <a:ext cx="324247" cy="376924"/>
            </a:xfrm>
            <a:prstGeom prst="flowChartMagneticDisk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 dirty="0">
                <a:solidFill>
                  <a:schemeClr val="tx1"/>
                </a:solidFill>
                <a:latin typeface="Gill Sans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pic>
          <p:nvPicPr>
            <p:cNvPr id="70" name="Picture 69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82968" y="1220686"/>
              <a:ext cx="307677" cy="209061"/>
            </a:xfrm>
            <a:prstGeom prst="rect">
              <a:avLst/>
            </a:prstGeom>
          </p:spPr>
        </p:pic>
        <p:pic>
          <p:nvPicPr>
            <p:cNvPr id="73" name="Picture 72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38840" y="1788974"/>
              <a:ext cx="291031" cy="197750"/>
            </a:xfrm>
            <a:prstGeom prst="rect">
              <a:avLst/>
            </a:prstGeom>
          </p:spPr>
        </p:pic>
        <p:pic>
          <p:nvPicPr>
            <p:cNvPr id="75" name="Picture 74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30340" y="1225646"/>
              <a:ext cx="291031" cy="197750"/>
            </a:xfrm>
            <a:prstGeom prst="rect">
              <a:avLst/>
            </a:prstGeom>
          </p:spPr>
        </p:pic>
        <p:grpSp>
          <p:nvGrpSpPr>
            <p:cNvPr id="84" name="Group 83"/>
            <p:cNvGrpSpPr/>
            <p:nvPr/>
          </p:nvGrpSpPr>
          <p:grpSpPr>
            <a:xfrm>
              <a:off x="1222753" y="771027"/>
              <a:ext cx="6527518" cy="1854259"/>
              <a:chOff x="487115" y="698610"/>
              <a:chExt cx="10444028" cy="2966815"/>
            </a:xfrm>
          </p:grpSpPr>
          <p:grpSp>
            <p:nvGrpSpPr>
              <p:cNvPr id="68" name="Group 67"/>
              <p:cNvGrpSpPr/>
              <p:nvPr/>
            </p:nvGrpSpPr>
            <p:grpSpPr>
              <a:xfrm>
                <a:off x="4960500" y="810320"/>
                <a:ext cx="1829222" cy="2352759"/>
                <a:chOff x="4960500" y="810320"/>
                <a:chExt cx="1829222" cy="2352759"/>
              </a:xfrm>
            </p:grpSpPr>
            <p:sp>
              <p:nvSpPr>
                <p:cNvPr id="48" name="Rectangle 47"/>
                <p:cNvSpPr/>
                <p:nvPr/>
              </p:nvSpPr>
              <p:spPr>
                <a:xfrm>
                  <a:off x="5079550" y="810320"/>
                  <a:ext cx="1492086" cy="1882242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500">
                    <a:latin typeface="Gill Sans"/>
                  </a:endParaRPr>
                </a:p>
              </p:txBody>
            </p:sp>
            <p:sp>
              <p:nvSpPr>
                <p:cNvPr id="64" name="TextBox 63"/>
                <p:cNvSpPr txBox="1"/>
                <p:nvPr/>
              </p:nvSpPr>
              <p:spPr>
                <a:xfrm>
                  <a:off x="4960500" y="2701413"/>
                  <a:ext cx="1829222" cy="46166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>
                    <a:lnSpc>
                      <a:spcPct val="85000"/>
                    </a:lnSpc>
                  </a:pPr>
                  <a:r>
                    <a:rPr lang="en-US" sz="1500" dirty="0">
                      <a:latin typeface="Gill Sans"/>
                    </a:rPr>
                    <a:t>Full OS TCB</a:t>
                  </a:r>
                </a:p>
              </p:txBody>
            </p:sp>
          </p:grpSp>
          <p:grpSp>
            <p:nvGrpSpPr>
              <p:cNvPr id="67" name="Group 66"/>
              <p:cNvGrpSpPr/>
              <p:nvPr/>
            </p:nvGrpSpPr>
            <p:grpSpPr>
              <a:xfrm>
                <a:off x="8393403" y="698610"/>
                <a:ext cx="2537740" cy="2966815"/>
                <a:chOff x="8409033" y="698610"/>
                <a:chExt cx="2537740" cy="2966815"/>
              </a:xfrm>
            </p:grpSpPr>
            <p:sp>
              <p:nvSpPr>
                <p:cNvPr id="50" name="TextBox 49"/>
                <p:cNvSpPr txBox="1"/>
                <p:nvPr/>
              </p:nvSpPr>
              <p:spPr>
                <a:xfrm>
                  <a:off x="8409033" y="698610"/>
                  <a:ext cx="2413585" cy="46166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>
                    <a:lnSpc>
                      <a:spcPct val="85000"/>
                    </a:lnSpc>
                  </a:pPr>
                  <a:r>
                    <a:rPr lang="en-US" sz="1500" dirty="0">
                      <a:latin typeface="Gill Sans"/>
                    </a:rPr>
                    <a:t>Really Large TCB</a:t>
                  </a:r>
                </a:p>
              </p:txBody>
            </p:sp>
            <p:sp>
              <p:nvSpPr>
                <p:cNvPr id="29" name="Rectangle 28"/>
                <p:cNvSpPr/>
                <p:nvPr/>
              </p:nvSpPr>
              <p:spPr>
                <a:xfrm>
                  <a:off x="8445849" y="1110582"/>
                  <a:ext cx="2500924" cy="2554843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500" dirty="0">
                      <a:latin typeface="Gill Sans"/>
                    </a:rPr>
                    <a:t>h</a:t>
                  </a:r>
                </a:p>
              </p:txBody>
            </p:sp>
          </p:grpSp>
          <p:grpSp>
            <p:nvGrpSpPr>
              <p:cNvPr id="66" name="Group 65"/>
              <p:cNvGrpSpPr/>
              <p:nvPr/>
            </p:nvGrpSpPr>
            <p:grpSpPr>
              <a:xfrm>
                <a:off x="487115" y="698610"/>
                <a:ext cx="2538927" cy="2966815"/>
                <a:chOff x="487115" y="698610"/>
                <a:chExt cx="2538927" cy="2966815"/>
              </a:xfrm>
            </p:grpSpPr>
            <p:sp>
              <p:nvSpPr>
                <p:cNvPr id="11" name="Rectangle 10"/>
                <p:cNvSpPr/>
                <p:nvPr/>
              </p:nvSpPr>
              <p:spPr>
                <a:xfrm>
                  <a:off x="525118" y="1110582"/>
                  <a:ext cx="2500924" cy="2554843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500" dirty="0">
                      <a:latin typeface="Gill Sans"/>
                    </a:rPr>
                    <a:t>h</a:t>
                  </a:r>
                </a:p>
              </p:txBody>
            </p:sp>
            <p:sp>
              <p:nvSpPr>
                <p:cNvPr id="49" name="TextBox 48"/>
                <p:cNvSpPr txBox="1"/>
                <p:nvPr/>
              </p:nvSpPr>
              <p:spPr>
                <a:xfrm>
                  <a:off x="487115" y="698610"/>
                  <a:ext cx="2413585" cy="46166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>
                    <a:lnSpc>
                      <a:spcPct val="85000"/>
                    </a:lnSpc>
                  </a:pPr>
                  <a:r>
                    <a:rPr lang="en-US" sz="1500" dirty="0">
                      <a:latin typeface="Gill Sans"/>
                    </a:rPr>
                    <a:t>Really Large TCB</a:t>
                  </a:r>
                </a:p>
              </p:txBody>
            </p:sp>
          </p:grpSp>
        </p:grpSp>
        <p:grpSp>
          <p:nvGrpSpPr>
            <p:cNvPr id="83" name="Group 82"/>
            <p:cNvGrpSpPr/>
            <p:nvPr/>
          </p:nvGrpSpPr>
          <p:grpSpPr>
            <a:xfrm>
              <a:off x="2556889" y="1164452"/>
              <a:ext cx="3838363" cy="1366548"/>
              <a:chOff x="2621731" y="1328091"/>
              <a:chExt cx="6141380" cy="2186477"/>
            </a:xfrm>
          </p:grpSpPr>
          <p:pic>
            <p:nvPicPr>
              <p:cNvPr id="34" name="Picture 2" descr="http://4vector.com/i/free-vector-firewall-clip-art_116826_Firewall_clip_art_hight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021696" y="1373856"/>
                <a:ext cx="741415" cy="214071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" name="Picture 2" descr="http://4vector.com/i/free-vector-firewall-clip-art_116826_Firewall_clip_art_hight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21731" y="1328091"/>
                <a:ext cx="692125" cy="214071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80" name="Group 79"/>
            <p:cNvGrpSpPr/>
            <p:nvPr/>
          </p:nvGrpSpPr>
          <p:grpSpPr>
            <a:xfrm>
              <a:off x="2031999" y="1312640"/>
              <a:ext cx="2198077" cy="445225"/>
              <a:chOff x="1781908" y="1565193"/>
              <a:chExt cx="3516923" cy="712360"/>
            </a:xfrm>
          </p:grpSpPr>
          <p:sp>
            <p:nvSpPr>
              <p:cNvPr id="39" name="TextBox 38"/>
              <p:cNvSpPr txBox="1"/>
              <p:nvPr/>
            </p:nvSpPr>
            <p:spPr>
              <a:xfrm>
                <a:off x="4230052" y="1565193"/>
                <a:ext cx="728918" cy="5170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500" dirty="0">
                    <a:latin typeface="Gill Sans"/>
                  </a:rPr>
                  <a:t>SSL</a:t>
                </a:r>
              </a:p>
            </p:txBody>
          </p:sp>
          <p:sp>
            <p:nvSpPr>
              <p:cNvPr id="46" name="Freeform 45"/>
              <p:cNvSpPr/>
              <p:nvPr/>
            </p:nvSpPr>
            <p:spPr>
              <a:xfrm>
                <a:off x="1781908" y="1566087"/>
                <a:ext cx="3516923" cy="711466"/>
              </a:xfrm>
              <a:custGeom>
                <a:avLst/>
                <a:gdLst>
                  <a:gd name="connsiteX0" fmla="*/ 3516923 w 3516923"/>
                  <a:gd name="connsiteY0" fmla="*/ 20445 h 826614"/>
                  <a:gd name="connsiteX1" fmla="*/ 2579077 w 3516923"/>
                  <a:gd name="connsiteY1" fmla="*/ 28260 h 826614"/>
                  <a:gd name="connsiteX2" fmla="*/ 1586523 w 3516923"/>
                  <a:gd name="connsiteY2" fmla="*/ 293983 h 826614"/>
                  <a:gd name="connsiteX3" fmla="*/ 492369 w 3516923"/>
                  <a:gd name="connsiteY3" fmla="*/ 762906 h 826614"/>
                  <a:gd name="connsiteX4" fmla="*/ 0 w 3516923"/>
                  <a:gd name="connsiteY4" fmla="*/ 809799 h 8266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516923" h="826614">
                    <a:moveTo>
                      <a:pt x="3516923" y="20445"/>
                    </a:moveTo>
                    <a:cubicBezTo>
                      <a:pt x="3208866" y="1557"/>
                      <a:pt x="2900810" y="-17330"/>
                      <a:pt x="2579077" y="28260"/>
                    </a:cubicBezTo>
                    <a:cubicBezTo>
                      <a:pt x="2257344" y="73850"/>
                      <a:pt x="1934308" y="171542"/>
                      <a:pt x="1586523" y="293983"/>
                    </a:cubicBezTo>
                    <a:cubicBezTo>
                      <a:pt x="1238738" y="416424"/>
                      <a:pt x="756789" y="676937"/>
                      <a:pt x="492369" y="762906"/>
                    </a:cubicBezTo>
                    <a:cubicBezTo>
                      <a:pt x="227949" y="848875"/>
                      <a:pt x="113974" y="829337"/>
                      <a:pt x="0" y="809799"/>
                    </a:cubicBezTo>
                  </a:path>
                </a:pathLst>
              </a:custGeom>
              <a:noFill/>
              <a:ln w="57150">
                <a:solidFill>
                  <a:srgbClr val="FF0000"/>
                </a:solidFill>
                <a:headEnd type="triangl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00">
                  <a:latin typeface="Gill Sans"/>
                </a:endParaRPr>
              </a:p>
            </p:txBody>
          </p:sp>
        </p:grpSp>
        <p:grpSp>
          <p:nvGrpSpPr>
            <p:cNvPr id="81" name="Group 80"/>
            <p:cNvGrpSpPr/>
            <p:nvPr/>
          </p:nvGrpSpPr>
          <p:grpSpPr>
            <a:xfrm>
              <a:off x="2326998" y="1817232"/>
              <a:ext cx="1475824" cy="441434"/>
              <a:chOff x="2253905" y="2372539"/>
              <a:chExt cx="2361319" cy="706294"/>
            </a:xfrm>
          </p:grpSpPr>
          <p:sp>
            <p:nvSpPr>
              <p:cNvPr id="45" name="TextBox 44"/>
              <p:cNvSpPr txBox="1"/>
              <p:nvPr/>
            </p:nvSpPr>
            <p:spPr>
              <a:xfrm>
                <a:off x="3813909" y="2372539"/>
                <a:ext cx="728919" cy="517064"/>
              </a:xfrm>
              <a:prstGeom prst="rect">
                <a:avLst/>
              </a:prstGeom>
              <a:noFill/>
              <a:ln w="57150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500" dirty="0">
                    <a:latin typeface="Gill Sans"/>
                  </a:rPr>
                  <a:t>SSL</a:t>
                </a:r>
              </a:p>
            </p:txBody>
          </p:sp>
          <p:sp>
            <p:nvSpPr>
              <p:cNvPr id="44" name="Freeform 43"/>
              <p:cNvSpPr/>
              <p:nvPr/>
            </p:nvSpPr>
            <p:spPr>
              <a:xfrm rot="374874">
                <a:off x="2253905" y="2725599"/>
                <a:ext cx="2361319" cy="353234"/>
              </a:xfrm>
              <a:custGeom>
                <a:avLst/>
                <a:gdLst>
                  <a:gd name="connsiteX0" fmla="*/ 2735384 w 2735461"/>
                  <a:gd name="connsiteY0" fmla="*/ 479011 h 479011"/>
                  <a:gd name="connsiteX1" fmla="*/ 2555630 w 2735461"/>
                  <a:gd name="connsiteY1" fmla="*/ 158580 h 479011"/>
                  <a:gd name="connsiteX2" fmla="*/ 1649046 w 2735461"/>
                  <a:gd name="connsiteY2" fmla="*/ 2273 h 479011"/>
                  <a:gd name="connsiteX3" fmla="*/ 0 w 2735461"/>
                  <a:gd name="connsiteY3" fmla="*/ 267996 h 4790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35461" h="479011">
                    <a:moveTo>
                      <a:pt x="2735384" y="479011"/>
                    </a:moveTo>
                    <a:cubicBezTo>
                      <a:pt x="2736035" y="358523"/>
                      <a:pt x="2736686" y="238036"/>
                      <a:pt x="2555630" y="158580"/>
                    </a:cubicBezTo>
                    <a:cubicBezTo>
                      <a:pt x="2374574" y="79124"/>
                      <a:pt x="2074984" y="-15963"/>
                      <a:pt x="1649046" y="2273"/>
                    </a:cubicBezTo>
                    <a:cubicBezTo>
                      <a:pt x="1223108" y="20509"/>
                      <a:pt x="611554" y="144252"/>
                      <a:pt x="0" y="267996"/>
                    </a:cubicBezTo>
                  </a:path>
                </a:pathLst>
              </a:custGeom>
              <a:noFill/>
              <a:ln w="57150">
                <a:solidFill>
                  <a:srgbClr val="FF0000"/>
                </a:solidFill>
                <a:headEnd type="triangl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00">
                  <a:latin typeface="Gill Sans"/>
                </a:endParaRPr>
              </a:p>
            </p:txBody>
          </p:sp>
        </p:grpSp>
        <p:grpSp>
          <p:nvGrpSpPr>
            <p:cNvPr id="82" name="Group 81"/>
            <p:cNvGrpSpPr/>
            <p:nvPr/>
          </p:nvGrpSpPr>
          <p:grpSpPr>
            <a:xfrm>
              <a:off x="4880539" y="1358159"/>
              <a:ext cx="1977503" cy="380343"/>
              <a:chOff x="6339572" y="1638026"/>
              <a:chExt cx="3164004" cy="608549"/>
            </a:xfrm>
          </p:grpSpPr>
          <p:sp>
            <p:nvSpPr>
              <p:cNvPr id="41" name="TextBox 40"/>
              <p:cNvSpPr txBox="1"/>
              <p:nvPr/>
            </p:nvSpPr>
            <p:spPr>
              <a:xfrm>
                <a:off x="6973372" y="1729511"/>
                <a:ext cx="728918" cy="5170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500" dirty="0">
                    <a:latin typeface="Gill Sans"/>
                  </a:rPr>
                  <a:t>SSL</a:t>
                </a:r>
              </a:p>
            </p:txBody>
          </p:sp>
          <p:sp>
            <p:nvSpPr>
              <p:cNvPr id="79" name="Freeform 78"/>
              <p:cNvSpPr/>
              <p:nvPr/>
            </p:nvSpPr>
            <p:spPr>
              <a:xfrm>
                <a:off x="6339572" y="1638026"/>
                <a:ext cx="3164004" cy="388831"/>
              </a:xfrm>
              <a:custGeom>
                <a:avLst/>
                <a:gdLst>
                  <a:gd name="connsiteX0" fmla="*/ 2735384 w 2735461"/>
                  <a:gd name="connsiteY0" fmla="*/ 479011 h 479011"/>
                  <a:gd name="connsiteX1" fmla="*/ 2555630 w 2735461"/>
                  <a:gd name="connsiteY1" fmla="*/ 158580 h 479011"/>
                  <a:gd name="connsiteX2" fmla="*/ 1649046 w 2735461"/>
                  <a:gd name="connsiteY2" fmla="*/ 2273 h 479011"/>
                  <a:gd name="connsiteX3" fmla="*/ 0 w 2735461"/>
                  <a:gd name="connsiteY3" fmla="*/ 267996 h 4790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35461" h="479011">
                    <a:moveTo>
                      <a:pt x="2735384" y="479011"/>
                    </a:moveTo>
                    <a:cubicBezTo>
                      <a:pt x="2736035" y="358523"/>
                      <a:pt x="2736686" y="238036"/>
                      <a:pt x="2555630" y="158580"/>
                    </a:cubicBezTo>
                    <a:cubicBezTo>
                      <a:pt x="2374574" y="79124"/>
                      <a:pt x="2074984" y="-15963"/>
                      <a:pt x="1649046" y="2273"/>
                    </a:cubicBezTo>
                    <a:cubicBezTo>
                      <a:pt x="1223108" y="20509"/>
                      <a:pt x="611554" y="144252"/>
                      <a:pt x="0" y="267996"/>
                    </a:cubicBezTo>
                  </a:path>
                </a:pathLst>
              </a:custGeom>
              <a:noFill/>
              <a:ln w="57150">
                <a:solidFill>
                  <a:srgbClr val="FF0000"/>
                </a:solidFill>
                <a:headEnd type="triangl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00">
                  <a:latin typeface="Gill Sans"/>
                </a:endParaRPr>
              </a:p>
            </p:txBody>
          </p:sp>
        </p:grpSp>
        <p:pic>
          <p:nvPicPr>
            <p:cNvPr id="88" name="Picture 8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14759" y="1880270"/>
              <a:ext cx="307677" cy="209061"/>
            </a:xfrm>
            <a:prstGeom prst="rect">
              <a:avLst/>
            </a:prstGeom>
          </p:spPr>
        </p:pic>
        <p:cxnSp>
          <p:nvCxnSpPr>
            <p:cNvPr id="91" name="Straight Connector 90"/>
            <p:cNvCxnSpPr/>
            <p:nvPr/>
          </p:nvCxnSpPr>
          <p:spPr>
            <a:xfrm>
              <a:off x="3788899" y="1650076"/>
              <a:ext cx="79398" cy="379523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/>
            <p:nvPr/>
          </p:nvCxnSpPr>
          <p:spPr>
            <a:xfrm flipV="1">
              <a:off x="3771619" y="1309541"/>
              <a:ext cx="1471027" cy="321097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5" name="Picture 8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75694" y="1545935"/>
              <a:ext cx="307677" cy="209061"/>
            </a:xfrm>
            <a:prstGeom prst="rect">
              <a:avLst/>
            </a:prstGeom>
          </p:spPr>
        </p:pic>
        <p:pic>
          <p:nvPicPr>
            <p:cNvPr id="86" name="Picture 8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21233" y="1196605"/>
              <a:ext cx="307677" cy="209061"/>
            </a:xfrm>
            <a:prstGeom prst="rect">
              <a:avLst/>
            </a:prstGeom>
          </p:spPr>
        </p:pic>
        <p:pic>
          <p:nvPicPr>
            <p:cNvPr id="40" name="Picture 16" descr="Mainframe Server clip art"/>
            <p:cNvPicPr>
              <a:picLocks noChangeAspect="1" noChangeArrowheads="1"/>
            </p:cNvPicPr>
            <p:nvPr/>
          </p:nvPicPr>
          <p:blipFill>
            <a:blip r:embed="rId9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77976" y="919663"/>
              <a:ext cx="846671" cy="10107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5" name="Picture 64"/>
            <p:cNvPicPr>
              <a:picLocks noChangeAspect="1"/>
            </p:cNvPicPr>
            <p:nvPr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29245" y="1553393"/>
              <a:ext cx="567222" cy="425417"/>
            </a:xfrm>
            <a:prstGeom prst="rect">
              <a:avLst/>
            </a:prstGeom>
          </p:spPr>
        </p:pic>
        <p:pic>
          <p:nvPicPr>
            <p:cNvPr id="87" name="Picture 8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47227" y="1947815"/>
              <a:ext cx="307677" cy="209061"/>
            </a:xfrm>
            <a:prstGeom prst="rect">
              <a:avLst/>
            </a:prstGeom>
          </p:spPr>
        </p:pic>
      </p:grp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541C3FE5-6E1E-1F40-A550-D5545CA65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52852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Trusted Platform Module (</a:t>
            </a:r>
            <a:r>
              <a:rPr lang="en-US" dirty="0">
                <a:cs typeface="Times New Roman" charset="0"/>
              </a:rPr>
              <a:t>TPM)</a:t>
            </a:r>
          </a:p>
        </p:txBody>
      </p:sp>
      <p:sp>
        <p:nvSpPr>
          <p:cNvPr id="1812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80871" y="1221053"/>
            <a:ext cx="7784412" cy="1785938"/>
          </a:xfrm>
        </p:spPr>
        <p:txBody>
          <a:bodyPr>
            <a:normAutofit/>
          </a:bodyPr>
          <a:lstStyle/>
          <a:p>
            <a:r>
              <a:rPr lang="en-US" sz="2667" dirty="0">
                <a:cs typeface="Times New Roman" charset="0"/>
              </a:rPr>
              <a:t>A chip integrated into the hardware platform</a:t>
            </a:r>
          </a:p>
          <a:p>
            <a:r>
              <a:rPr lang="en-US" sz="2667" dirty="0">
                <a:cs typeface="Times New Roman" charset="0"/>
              </a:rPr>
              <a:t>It is a </a:t>
            </a:r>
            <a:r>
              <a:rPr lang="en-US" sz="2667" u="sng" dirty="0">
                <a:cs typeface="Times New Roman" charset="0"/>
              </a:rPr>
              <a:t>separate, trusted</a:t>
            </a:r>
            <a:r>
              <a:rPr lang="en-US" sz="2667" dirty="0">
                <a:cs typeface="Times New Roman" charset="0"/>
              </a:rPr>
              <a:t> co-processor</a:t>
            </a:r>
          </a:p>
        </p:txBody>
      </p:sp>
      <p:pic>
        <p:nvPicPr>
          <p:cNvPr id="181252" name="Picture 4" descr="tpm_chip_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6678" y="3324491"/>
            <a:ext cx="2655093" cy="2267479"/>
          </a:xfrm>
          <a:prstGeom prst="rect">
            <a:avLst/>
          </a:prstGeom>
          <a:noFill/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1253" name="Text Box 5"/>
          <p:cNvSpPr txBox="1">
            <a:spLocks noChangeArrowheads="1"/>
          </p:cNvSpPr>
          <p:nvPr/>
        </p:nvSpPr>
        <p:spPr bwMode="auto">
          <a:xfrm>
            <a:off x="1420813" y="3508375"/>
            <a:ext cx="3619500" cy="1708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ja-JP" altLang="en-US" sz="15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/>
              </a:rPr>
              <a:t>“</a:t>
            </a:r>
            <a:r>
              <a:rPr lang="en-US" sz="15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The TPM represents a separate trusted coprocessor, whose state cannot be compromised by potentially malicious host system software.</a:t>
            </a:r>
            <a:r>
              <a:rPr lang="ja-JP" altLang="en-US" sz="15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/>
              </a:rPr>
              <a:t>”</a:t>
            </a:r>
            <a:endParaRPr lang="en-US" sz="1500" dirty="0">
              <a:solidFill>
                <a:schemeClr val="accent1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>
              <a:spcBef>
                <a:spcPct val="50000"/>
              </a:spcBef>
            </a:pPr>
            <a:r>
              <a:rPr lang="en-US" sz="15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	IBM Research Report </a:t>
            </a:r>
          </a:p>
          <a:p>
            <a:pPr>
              <a:spcBef>
                <a:spcPct val="50000"/>
              </a:spcBef>
            </a:pPr>
            <a:endParaRPr lang="en-US" sz="1500" dirty="0">
              <a:solidFill>
                <a:schemeClr val="accent1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F3735-DF36-BA4D-8B7B-6E770590AE69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10698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TPMs allow a system to:</a:t>
            </a:r>
          </a:p>
          <a:p>
            <a:pPr lvl="1"/>
            <a:r>
              <a:rPr lang="en-US" dirty="0">
                <a:solidFill>
                  <a:schemeClr val="accent2"/>
                </a:solidFill>
              </a:rPr>
              <a:t>Gather</a:t>
            </a:r>
            <a:r>
              <a:rPr lang="en-US" dirty="0"/>
              <a:t> and </a:t>
            </a:r>
            <a:r>
              <a:rPr lang="en-US" dirty="0">
                <a:solidFill>
                  <a:schemeClr val="accent2"/>
                </a:solidFill>
              </a:rPr>
              <a:t>attest</a:t>
            </a:r>
            <a:r>
              <a:rPr lang="en-US" dirty="0"/>
              <a:t> system state</a:t>
            </a:r>
          </a:p>
          <a:p>
            <a:pPr lvl="1"/>
            <a:r>
              <a:rPr lang="en-US" dirty="0"/>
              <a:t>Store and generate </a:t>
            </a:r>
            <a:r>
              <a:rPr lang="en-US" dirty="0">
                <a:solidFill>
                  <a:schemeClr val="accent2"/>
                </a:solidFill>
              </a:rPr>
              <a:t>cryptographic</a:t>
            </a:r>
            <a:r>
              <a:rPr lang="en-US" dirty="0"/>
              <a:t> data</a:t>
            </a:r>
          </a:p>
          <a:p>
            <a:pPr lvl="1"/>
            <a:r>
              <a:rPr lang="en-US" dirty="0"/>
              <a:t>Prove platform </a:t>
            </a:r>
            <a:r>
              <a:rPr lang="en-US" dirty="0">
                <a:solidFill>
                  <a:schemeClr val="accent2"/>
                </a:solidFill>
              </a:rPr>
              <a:t>identity</a:t>
            </a:r>
            <a:endParaRPr lang="en-US" dirty="0"/>
          </a:p>
          <a:p>
            <a:endParaRPr lang="en-US" dirty="0">
              <a:cs typeface="Times New Roman" charset="0"/>
            </a:endParaRPr>
          </a:p>
          <a:p>
            <a:r>
              <a:rPr lang="en-US" dirty="0">
                <a:cs typeface="Times New Roman" charset="0"/>
              </a:rPr>
              <a:t>Prevents unauthorized software</a:t>
            </a:r>
          </a:p>
          <a:p>
            <a:r>
              <a:rPr lang="en-US" dirty="0">
                <a:cs typeface="Times New Roman" charset="0"/>
              </a:rPr>
              <a:t>Helps prevent malware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F3735-DF36-BA4D-8B7B-6E770590AE69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48022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74" name="Rectangle 2"/>
          <p:cNvSpPr>
            <a:spLocks noGrp="1" noChangeArrowheads="1"/>
          </p:cNvSpPr>
          <p:nvPr>
            <p:ph type="title"/>
          </p:nvPr>
        </p:nvSpPr>
        <p:spPr>
          <a:xfrm>
            <a:off x="200967" y="70338"/>
            <a:ext cx="7035388" cy="735319"/>
          </a:xfrm>
        </p:spPr>
        <p:txBody>
          <a:bodyPr>
            <a:normAutofit/>
          </a:bodyPr>
          <a:lstStyle/>
          <a:p>
            <a:r>
              <a:rPr lang="en-US" dirty="0"/>
              <a:t>TPM Components</a:t>
            </a:r>
          </a:p>
        </p:txBody>
      </p:sp>
      <p:sp>
        <p:nvSpPr>
          <p:cNvPr id="1822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00967" y="1206500"/>
            <a:ext cx="8621486" cy="3631407"/>
          </a:xfrm>
        </p:spPr>
        <p:txBody>
          <a:bodyPr>
            <a:normAutofit/>
          </a:bodyPr>
          <a:lstStyle/>
          <a:p>
            <a:r>
              <a:rPr lang="en-US" sz="2333" dirty="0">
                <a:cs typeface="Times New Roman" charset="0"/>
              </a:rPr>
              <a:t>Root key</a:t>
            </a:r>
          </a:p>
          <a:p>
            <a:r>
              <a:rPr lang="en-US" sz="2333" dirty="0">
                <a:cs typeface="Times New Roman" charset="0"/>
              </a:rPr>
              <a:t>PKI private keys could be stored in the chip</a:t>
            </a:r>
          </a:p>
          <a:p>
            <a:r>
              <a:rPr lang="en-US" sz="2333" dirty="0">
                <a:cs typeface="Times New Roman" charset="0"/>
              </a:rPr>
              <a:t>PK signatures calculated in the chip itself, never visible outside</a:t>
            </a:r>
          </a:p>
          <a:p>
            <a:r>
              <a:rPr lang="en-US" sz="2333" dirty="0">
                <a:cs typeface="Times New Roman" charset="0"/>
              </a:rPr>
              <a:t>Random number generators</a:t>
            </a:r>
          </a:p>
          <a:p>
            <a:r>
              <a:rPr lang="en-US" sz="2333" dirty="0">
                <a:cs typeface="Times New Roman" charset="0"/>
              </a:rPr>
              <a:t>SHA-1 encryption</a:t>
            </a:r>
          </a:p>
          <a:p>
            <a:r>
              <a:rPr lang="en-US" sz="2333" dirty="0">
                <a:cs typeface="Times New Roman" charset="0"/>
              </a:rPr>
              <a:t>Monotonic counters</a:t>
            </a:r>
          </a:p>
          <a:p>
            <a:r>
              <a:rPr lang="en-US" sz="2333" dirty="0">
                <a:cs typeface="Times New Roman" charset="0"/>
              </a:rPr>
              <a:t>Process isolation (encrypted I/O, prevents keystroke loggers, screen scrapers)</a:t>
            </a:r>
          </a:p>
          <a:p>
            <a:endParaRPr lang="en-US" sz="2333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F3735-DF36-BA4D-8B7B-6E770590AE69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31354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</a:t>
            </a:r>
          </a:p>
        </p:txBody>
      </p:sp>
      <p:sp>
        <p:nvSpPr>
          <p:cNvPr id="1863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11500" y="1157230"/>
            <a:ext cx="8203850" cy="3861040"/>
          </a:xfrm>
        </p:spPr>
        <p:txBody>
          <a:bodyPr>
            <a:normAutofit/>
          </a:bodyPr>
          <a:lstStyle/>
          <a:p>
            <a:pPr marL="285739" indent="-285739" defTabSz="761970"/>
            <a:r>
              <a:rPr lang="en-US" sz="2333" dirty="0">
                <a:cs typeface="Times New Roman" charset="0"/>
              </a:rPr>
              <a:t>Advanced features will require O/S support</a:t>
            </a:r>
          </a:p>
          <a:p>
            <a:pPr marL="285739" indent="-285739" defTabSz="761970"/>
            <a:r>
              <a:rPr lang="en-US" sz="2333" dirty="0">
                <a:cs typeface="Times New Roman" charset="0"/>
              </a:rPr>
              <a:t>Potential for abuse by Software vendors</a:t>
            </a:r>
          </a:p>
          <a:p>
            <a:pPr lvl="1" indent="-285739" defTabSz="761970"/>
            <a:r>
              <a:rPr lang="en-US" sz="2000" dirty="0">
                <a:cs typeface="Times New Roman" charset="0"/>
              </a:rPr>
              <a:t>Co-processor or Cop-processor?</a:t>
            </a:r>
          </a:p>
          <a:p>
            <a:pPr lvl="1" indent="-285739" defTabSz="761970"/>
            <a:r>
              <a:rPr lang="ja-JP" altLang="en-US" sz="2000" dirty="0">
                <a:latin typeface="Arial"/>
                <a:cs typeface="Times New Roman" charset="0"/>
              </a:rPr>
              <a:t>“</a:t>
            </a:r>
            <a:r>
              <a:rPr lang="en-US" sz="2000" dirty="0">
                <a:cs typeface="Times New Roman" charset="0"/>
              </a:rPr>
              <a:t>Trusted Computing requires you to surrender control of your machine to the vendors of your hardware and software, thereby making the computer less trustworthy from the user</a:t>
            </a:r>
            <a:r>
              <a:rPr lang="ja-JP" altLang="en-US" sz="2000" dirty="0">
                <a:latin typeface="Arial"/>
                <a:cs typeface="Times New Roman" charset="0"/>
              </a:rPr>
              <a:t>’</a:t>
            </a:r>
            <a:r>
              <a:rPr lang="en-US" sz="2000" dirty="0">
                <a:cs typeface="Times New Roman" charset="0"/>
              </a:rPr>
              <a:t>s perspective</a:t>
            </a:r>
            <a:r>
              <a:rPr lang="ja-JP" altLang="en-US" sz="2000">
                <a:latin typeface="Arial"/>
                <a:cs typeface="Times New Roman" charset="0"/>
              </a:rPr>
              <a:t>”</a:t>
            </a:r>
            <a:r>
              <a:rPr lang="en-US" sz="2000" dirty="0">
                <a:cs typeface="Times New Roman" charset="0"/>
              </a:rPr>
              <a:t>   - Ross Anderson</a:t>
            </a:r>
          </a:p>
          <a:p>
            <a:pPr lvl="1" indent="-285739" defTabSz="761970"/>
            <a:r>
              <a:rPr lang="en-US" sz="2000" dirty="0">
                <a:cs typeface="Times New Roman" charset="0"/>
              </a:rPr>
              <a:t>The TPM's most controversial feature is attestation, the ability to measure the state of a computer and send a signed message certifying that particular hardware or software is or isn't present.</a:t>
            </a:r>
          </a:p>
          <a:p>
            <a:pPr lvl="1" indent="-285739" defTabSz="761970"/>
            <a:endParaRPr lang="en-US" sz="2000" dirty="0">
              <a:cs typeface="Times New Roman" charset="0"/>
            </a:endParaRPr>
          </a:p>
          <a:p>
            <a:pPr lvl="1" indent="-285739" defTabSz="761970"/>
            <a:endParaRPr lang="en-US" sz="2000" dirty="0">
              <a:cs typeface="Times New Roman" charset="0"/>
            </a:endParaRPr>
          </a:p>
          <a:p>
            <a:pPr marL="285739" indent="-285739" defTabSz="761970"/>
            <a:endParaRPr lang="en-US" sz="2333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F3735-DF36-BA4D-8B7B-6E770590AE69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7627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Real-World Applications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39" lvl="1" indent="-285739">
              <a:buFont typeface="Arial"/>
              <a:buChar char="•"/>
            </a:pPr>
            <a:r>
              <a:rPr lang="en-US" dirty="0">
                <a:latin typeface="Arial" charset="0"/>
              </a:rPr>
              <a:t>Hard drive encryption</a:t>
            </a:r>
          </a:p>
          <a:p>
            <a:pPr marL="619100" lvl="2" indent="-285739"/>
            <a:r>
              <a:rPr lang="en-US" dirty="0" err="1">
                <a:latin typeface="Arial" charset="0"/>
              </a:rPr>
              <a:t>BitLocker</a:t>
            </a:r>
            <a:r>
              <a:rPr lang="en-US" dirty="0">
                <a:latin typeface="Arial" charset="0"/>
              </a:rPr>
              <a:t> in Windows 8</a:t>
            </a:r>
          </a:p>
          <a:p>
            <a:pPr marL="285739" lvl="1" indent="-285739">
              <a:buFont typeface="Arial"/>
              <a:buChar char="•"/>
            </a:pPr>
            <a:r>
              <a:rPr lang="en-US" dirty="0">
                <a:latin typeface="Arial" charset="0"/>
              </a:rPr>
              <a:t>Trustworthy OS</a:t>
            </a:r>
          </a:p>
          <a:p>
            <a:pPr marL="619100" lvl="2" indent="-285739"/>
            <a:r>
              <a:rPr lang="en-US" dirty="0">
                <a:latin typeface="Arial" charset="0"/>
              </a:rPr>
              <a:t>Google’s </a:t>
            </a:r>
            <a:r>
              <a:rPr lang="en-US" dirty="0" err="1">
                <a:latin typeface="Arial" charset="0"/>
              </a:rPr>
              <a:t>Chromebook</a:t>
            </a:r>
            <a:r>
              <a:rPr lang="en-US" dirty="0">
                <a:latin typeface="Arial" charset="0"/>
              </a:rPr>
              <a:t> use TPM to prevent firmware rollback</a:t>
            </a:r>
          </a:p>
          <a:p>
            <a:pPr marL="285739" lvl="1" indent="-285739">
              <a:buFont typeface="Arial"/>
              <a:buChar char="•"/>
            </a:pPr>
            <a:endParaRPr lang="en-US" dirty="0">
              <a:latin typeface="Arial" charset="0"/>
            </a:endParaRPr>
          </a:p>
          <a:p>
            <a:pPr marL="285739" lvl="1" indent="-285739">
              <a:buFont typeface="Arial"/>
              <a:buChar char="•"/>
            </a:pPr>
            <a:r>
              <a:rPr lang="en-US" dirty="0">
                <a:latin typeface="Arial" charset="0"/>
              </a:rPr>
              <a:t>Potential applications:</a:t>
            </a:r>
          </a:p>
          <a:p>
            <a:pPr lvl="1">
              <a:buClr>
                <a:schemeClr val="accent2"/>
              </a:buClr>
              <a:buSzPct val="100000"/>
              <a:buFont typeface="Times" charset="0"/>
              <a:buChar char="•"/>
            </a:pPr>
            <a:r>
              <a:rPr lang="en-US" dirty="0">
                <a:latin typeface="Arial" charset="0"/>
              </a:rPr>
              <a:t>DRM</a:t>
            </a:r>
          </a:p>
          <a:p>
            <a:pPr lvl="1">
              <a:buClr>
                <a:schemeClr val="accent2"/>
              </a:buClr>
              <a:buSzPct val="100000"/>
              <a:buFont typeface="Times" charset="0"/>
              <a:buChar char="•"/>
            </a:pPr>
            <a:r>
              <a:rPr lang="en-US" dirty="0">
                <a:latin typeface="Arial" charset="0"/>
              </a:rPr>
              <a:t>Fighting pirate software</a:t>
            </a:r>
          </a:p>
          <a:p>
            <a:pPr marL="619100" lvl="2" indent="-285739"/>
            <a:endParaRPr lang="en-US" dirty="0">
              <a:latin typeface="Arial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F3735-DF36-BA4D-8B7B-6E770590AE69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87011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>
          <a:xfrm>
            <a:off x="251210" y="190500"/>
            <a:ext cx="7822552" cy="579438"/>
          </a:xfrm>
        </p:spPr>
        <p:txBody>
          <a:bodyPr>
            <a:normAutofit fontScale="90000"/>
          </a:bodyPr>
          <a:lstStyle/>
          <a:p>
            <a:r>
              <a:rPr lang="en-US" sz="3667" dirty="0"/>
              <a:t>BitLocker™ Drive Encryption</a:t>
            </a:r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1210" y="1058334"/>
            <a:ext cx="7818582" cy="4238625"/>
          </a:xfrm>
        </p:spPr>
        <p:txBody>
          <a:bodyPr>
            <a:normAutofit/>
          </a:bodyPr>
          <a:lstStyle/>
          <a:p>
            <a:pPr marL="338653" indent="-338653"/>
            <a:r>
              <a:rPr lang="en-US" sz="2000" dirty="0" err="1"/>
              <a:t>BitLocker</a:t>
            </a:r>
            <a:r>
              <a:rPr lang="en-US" sz="2000" dirty="0"/>
              <a:t>™ Drive Encryption gives you improved data protection on your Windows</a:t>
            </a:r>
          </a:p>
          <a:p>
            <a:pPr marL="623069" lvl="1" indent="-283093"/>
            <a:r>
              <a:rPr lang="en-US" sz="1667" dirty="0"/>
              <a:t>Notebooks – Often stolen, easily lost in transit</a:t>
            </a:r>
          </a:p>
          <a:p>
            <a:pPr marL="623069" lvl="1" indent="-283093"/>
            <a:r>
              <a:rPr lang="en-US" sz="1667" dirty="0"/>
              <a:t>Desktops – Often stolen, difficult to safely decommission</a:t>
            </a:r>
          </a:p>
          <a:p>
            <a:pPr marL="623069" lvl="1" indent="-283093"/>
            <a:r>
              <a:rPr lang="en-US" sz="1667" dirty="0"/>
              <a:t>Servers – High value targets, often kept in insecure locations</a:t>
            </a:r>
          </a:p>
          <a:p>
            <a:pPr marL="623069" lvl="1" indent="-283093"/>
            <a:r>
              <a:rPr lang="en-US" sz="1667" dirty="0"/>
              <a:t>All three can contain very sensitive IP and customer data</a:t>
            </a:r>
          </a:p>
          <a:p>
            <a:pPr marL="338653" indent="-338653"/>
            <a:r>
              <a:rPr lang="en-US" sz="2000" dirty="0"/>
              <a:t>Designed to provide a </a:t>
            </a:r>
            <a:r>
              <a:rPr lang="en-US" sz="2000" b="1" dirty="0"/>
              <a:t>transparent user experience </a:t>
            </a:r>
            <a:r>
              <a:rPr lang="en-US" sz="2000" dirty="0"/>
              <a:t>that requires little to no interaction on a protected system</a:t>
            </a:r>
          </a:p>
          <a:p>
            <a:pPr marL="338653" indent="-338653"/>
            <a:r>
              <a:rPr lang="en-US" sz="2000" dirty="0"/>
              <a:t>Prevents thieves from using another OS or software hacking tool to break OS file and system protections</a:t>
            </a:r>
          </a:p>
          <a:p>
            <a:pPr marL="623069" lvl="1" indent="-283093"/>
            <a:r>
              <a:rPr lang="en-US" sz="1667" dirty="0"/>
              <a:t>Prevents offline viewing of user data and OS files</a:t>
            </a:r>
          </a:p>
          <a:p>
            <a:pPr marL="623069" lvl="1" indent="-283093"/>
            <a:r>
              <a:rPr lang="en-US" sz="1667" dirty="0"/>
              <a:t>Provides enhanced data protection and boot validation </a:t>
            </a:r>
            <a:br>
              <a:rPr lang="en-US" sz="1667" dirty="0"/>
            </a:br>
            <a:r>
              <a:rPr lang="en-US" sz="1667" dirty="0"/>
              <a:t>through use of a Trusted Platform Module (TPM)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F3735-DF36-BA4D-8B7B-6E770590AE69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26360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title"/>
          </p:nvPr>
        </p:nvSpPr>
        <p:spPr>
          <a:xfrm>
            <a:off x="241160" y="190501"/>
            <a:ext cx="7832601" cy="670719"/>
          </a:xfrm>
        </p:spPr>
        <p:txBody>
          <a:bodyPr>
            <a:normAutofit fontScale="90000"/>
          </a:bodyPr>
          <a:lstStyle/>
          <a:p>
            <a:r>
              <a:rPr lang="en-US" sz="2667" dirty="0"/>
              <a:t>BitLocker™ Drive Encryption Architecture</a:t>
            </a:r>
            <a:br>
              <a:rPr lang="en-US" sz="2667" dirty="0"/>
            </a:br>
            <a:r>
              <a:rPr lang="en-US" sz="1667" dirty="0">
                <a:solidFill>
                  <a:schemeClr val="accent1"/>
                </a:solidFill>
              </a:rPr>
              <a:t>Static Root of Trust Measurement of boot components</a:t>
            </a:r>
          </a:p>
        </p:txBody>
      </p:sp>
      <p:graphicFrame>
        <p:nvGraphicFramePr>
          <p:cNvPr id="57347" name="Object 3"/>
          <p:cNvGraphicFramePr>
            <a:graphicFrameLocks noGrp="1" noChangeAspect="1"/>
          </p:cNvGraphicFramePr>
          <p:nvPr>
            <p:ph sz="half" idx="4294967295"/>
          </p:nvPr>
        </p:nvGraphicFramePr>
        <p:xfrm>
          <a:off x="988220" y="1206500"/>
          <a:ext cx="7266781" cy="38060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5" name="Visio" r:id="rId4" imgW="12554065" imgH="6394399" progId="Visio.Drawing.11">
                  <p:embed/>
                </p:oleObj>
              </mc:Choice>
              <mc:Fallback>
                <p:oleObj name="Visio" r:id="rId4" imgW="12554065" imgH="6394399" progId="Visio.Drawing.11">
                  <p:embed/>
                  <p:pic>
                    <p:nvPicPr>
                      <p:cNvPr id="57347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88220" y="1206500"/>
                        <a:ext cx="7266781" cy="380603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hlink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3175" cap="flat" cmpd="sng">
                            <a:solidFill>
                              <a:srgbClr val="FFFFFF"/>
                            </a:solidFill>
                            <a:prstDash val="solid"/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BC44EFC-E0F1-5F48-9459-D0E80161E0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20784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title"/>
          </p:nvPr>
        </p:nvSpPr>
        <p:spPr>
          <a:xfrm>
            <a:off x="211016" y="190500"/>
            <a:ext cx="7862746" cy="579438"/>
          </a:xfrm>
        </p:spPr>
        <p:txBody>
          <a:bodyPr>
            <a:normAutofit fontScale="90000"/>
          </a:bodyPr>
          <a:lstStyle/>
          <a:p>
            <a:r>
              <a:rPr lang="en-US" sz="3667" dirty="0"/>
              <a:t>Disk Layout And Key Storage</a:t>
            </a:r>
          </a:p>
        </p:txBody>
      </p:sp>
      <p:sp>
        <p:nvSpPr>
          <p:cNvPr id="5837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079500" y="1184011"/>
            <a:ext cx="3431646" cy="1658938"/>
          </a:xfrm>
        </p:spPr>
        <p:txBody>
          <a:bodyPr>
            <a:normAutofit fontScale="92500" lnSpcReduction="20000"/>
          </a:bodyPr>
          <a:lstStyle/>
          <a:p>
            <a:pPr marL="238115" indent="-238115">
              <a:buNone/>
            </a:pPr>
            <a:r>
              <a:rPr lang="en-US" sz="1500">
                <a:solidFill>
                  <a:schemeClr val="accent1"/>
                </a:solidFill>
              </a:rPr>
              <a:t>OS Volume</a:t>
            </a:r>
            <a:r>
              <a:rPr lang="en-US" sz="1500"/>
              <a:t> Contains</a:t>
            </a:r>
          </a:p>
          <a:p>
            <a:pPr marL="238115" indent="-238115"/>
            <a:r>
              <a:rPr lang="en-US" sz="1500"/>
              <a:t>Encrypted OS</a:t>
            </a:r>
          </a:p>
          <a:p>
            <a:pPr marL="238115" indent="-238115"/>
            <a:r>
              <a:rPr lang="en-US" sz="1500"/>
              <a:t>Encrypted Page File</a:t>
            </a:r>
          </a:p>
          <a:p>
            <a:pPr marL="238115" indent="-238115"/>
            <a:r>
              <a:rPr lang="en-US" sz="1500"/>
              <a:t>Encrypted Temp Files</a:t>
            </a:r>
          </a:p>
          <a:p>
            <a:pPr marL="238115" indent="-238115"/>
            <a:r>
              <a:rPr lang="en-US" sz="1500"/>
              <a:t>Encrypted Data</a:t>
            </a:r>
          </a:p>
          <a:p>
            <a:pPr marL="238115" indent="-238115"/>
            <a:r>
              <a:rPr lang="en-US" sz="1500"/>
              <a:t>Encrypted Hibernation File</a:t>
            </a:r>
          </a:p>
        </p:txBody>
      </p:sp>
      <p:sp>
        <p:nvSpPr>
          <p:cNvPr id="58372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4005099" y="1120511"/>
            <a:ext cx="4510251" cy="1934104"/>
          </a:xfrm>
        </p:spPr>
        <p:txBody>
          <a:bodyPr>
            <a:normAutofit fontScale="92500"/>
          </a:bodyPr>
          <a:lstStyle/>
          <a:p>
            <a:pPr marL="243407" indent="-243407">
              <a:buNone/>
            </a:pPr>
            <a:r>
              <a:rPr lang="en-US" sz="1500" i="1" dirty="0">
                <a:solidFill>
                  <a:schemeClr val="accent1"/>
                </a:solidFill>
              </a:rPr>
              <a:t>Where</a:t>
            </a:r>
            <a:r>
              <a:rPr lang="ja-JP" altLang="en-US" sz="1500" i="1">
                <a:solidFill>
                  <a:schemeClr val="accent1"/>
                </a:solidFill>
                <a:latin typeface="Arial"/>
              </a:rPr>
              <a:t>’</a:t>
            </a:r>
            <a:r>
              <a:rPr lang="en-US" sz="1500" i="1" dirty="0">
                <a:solidFill>
                  <a:schemeClr val="accent1"/>
                </a:solidFill>
              </a:rPr>
              <a:t>s the Encryption Key?</a:t>
            </a:r>
          </a:p>
          <a:p>
            <a:pPr marL="243407" indent="-243407">
              <a:buFont typeface="Wingdings" charset="0"/>
              <a:buAutoNum type="arabicPeriod"/>
            </a:pPr>
            <a:r>
              <a:rPr lang="en-US" sz="1500" dirty="0">
                <a:solidFill>
                  <a:schemeClr val="accent1"/>
                </a:solidFill>
              </a:rPr>
              <a:t>SRK</a:t>
            </a:r>
            <a:r>
              <a:rPr lang="en-US" sz="1500" dirty="0"/>
              <a:t> (Storage Root Key)</a:t>
            </a:r>
            <a:br>
              <a:rPr lang="en-US" sz="1500" dirty="0"/>
            </a:br>
            <a:r>
              <a:rPr lang="en-US" sz="1500" dirty="0"/>
              <a:t>contained in TPM </a:t>
            </a:r>
          </a:p>
          <a:p>
            <a:pPr marL="243407" indent="-243407">
              <a:buFont typeface="Wingdings" charset="0"/>
              <a:buAutoNum type="arabicPeriod"/>
            </a:pPr>
            <a:r>
              <a:rPr lang="en-US" sz="1500" dirty="0">
                <a:solidFill>
                  <a:schemeClr val="accent1"/>
                </a:solidFill>
              </a:rPr>
              <a:t>SRK</a:t>
            </a:r>
            <a:r>
              <a:rPr lang="en-US" sz="1500" dirty="0"/>
              <a:t> encrypts </a:t>
            </a:r>
            <a:r>
              <a:rPr lang="en-US" sz="1500" dirty="0">
                <a:solidFill>
                  <a:schemeClr val="accent1"/>
                </a:solidFill>
              </a:rPr>
              <a:t>FVEK</a:t>
            </a:r>
            <a:r>
              <a:rPr lang="en-US" sz="1500" dirty="0"/>
              <a:t> (Full Volume Encryption Key) protected by TPM/PIN/USB Storage Device</a:t>
            </a:r>
          </a:p>
          <a:p>
            <a:pPr marL="243407" indent="-243407">
              <a:buFont typeface="Wingdings" charset="0"/>
              <a:buAutoNum type="arabicPeriod"/>
            </a:pPr>
            <a:r>
              <a:rPr lang="en-US" sz="1500" dirty="0">
                <a:solidFill>
                  <a:schemeClr val="accent1"/>
                </a:solidFill>
              </a:rPr>
              <a:t>FVEK</a:t>
            </a:r>
            <a:r>
              <a:rPr lang="en-US" sz="1500" dirty="0"/>
              <a:t> stored (encrypted by </a:t>
            </a:r>
            <a:r>
              <a:rPr lang="en-US" sz="1500" dirty="0">
                <a:solidFill>
                  <a:schemeClr val="accent1"/>
                </a:solidFill>
              </a:rPr>
              <a:t>SRK</a:t>
            </a:r>
            <a:r>
              <a:rPr lang="en-US" sz="1500" dirty="0"/>
              <a:t>) on hard drive in the </a:t>
            </a:r>
            <a:r>
              <a:rPr lang="en-US" sz="1500" dirty="0">
                <a:solidFill>
                  <a:schemeClr val="accent1"/>
                </a:solidFill>
              </a:rPr>
              <a:t>OS Volume</a:t>
            </a:r>
          </a:p>
        </p:txBody>
      </p:sp>
      <p:graphicFrame>
        <p:nvGraphicFramePr>
          <p:cNvPr id="58373" name="Object 5"/>
          <p:cNvGraphicFramePr>
            <a:graphicFrameLocks noChangeAspect="1"/>
          </p:cNvGraphicFramePr>
          <p:nvPr>
            <p:extLst/>
          </p:nvPr>
        </p:nvGraphicFramePr>
        <p:xfrm>
          <a:off x="1084792" y="3405188"/>
          <a:ext cx="2681553" cy="21153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49" name="Chart" r:id="rId4" imgW="5156200" imgH="4064000" progId="MSGraph.Chart.8">
                  <p:embed followColorScheme="full"/>
                </p:oleObj>
              </mc:Choice>
              <mc:Fallback>
                <p:oleObj name="Chart" r:id="rId4" imgW="5156200" imgH="4064000" progId="MSGraph.Chart.8">
                  <p:embed followColorScheme="full"/>
                  <p:pic>
                    <p:nvPicPr>
                      <p:cNvPr id="58373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84792" y="3405188"/>
                        <a:ext cx="2681553" cy="211534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107763" dir="2700000" algn="ctr" rotWithShape="0">
                                <a:srgbClr val="000000">
                                  <a:alpha val="50000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8374" name="Text Box 6"/>
          <p:cNvSpPr txBox="1">
            <a:spLocks noChangeArrowheads="1"/>
          </p:cNvSpPr>
          <p:nvPr/>
        </p:nvSpPr>
        <p:spPr bwMode="auto">
          <a:xfrm>
            <a:off x="2907771" y="4373563"/>
            <a:ext cx="638316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761970" fontAlgn="base">
              <a:spcBef>
                <a:spcPct val="0"/>
              </a:spcBef>
              <a:spcAft>
                <a:spcPct val="0"/>
              </a:spcAft>
            </a:pPr>
            <a:r>
              <a:rPr lang="en-US" sz="1000" b="1">
                <a:solidFill>
                  <a:srgbClr val="000000"/>
                </a:solidFill>
                <a:latin typeface="Arial" charset="0"/>
                <a:ea typeface="ＭＳ Ｐゴシック" charset="0"/>
              </a:rPr>
              <a:t>System</a:t>
            </a:r>
          </a:p>
        </p:txBody>
      </p:sp>
      <p:sp>
        <p:nvSpPr>
          <p:cNvPr id="58375" name="Text Box 7"/>
          <p:cNvSpPr txBox="1">
            <a:spLocks noChangeArrowheads="1"/>
          </p:cNvSpPr>
          <p:nvPr/>
        </p:nvSpPr>
        <p:spPr bwMode="auto">
          <a:xfrm>
            <a:off x="1809750" y="3868209"/>
            <a:ext cx="1194686" cy="323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761970" fontAlgn="base">
              <a:spcBef>
                <a:spcPct val="0"/>
              </a:spcBef>
              <a:spcAft>
                <a:spcPct val="0"/>
              </a:spcAft>
            </a:pPr>
            <a:r>
              <a:rPr lang="en-US" sz="1500" b="1">
                <a:solidFill>
                  <a:srgbClr val="000000"/>
                </a:solidFill>
                <a:latin typeface="Arial" charset="0"/>
                <a:ea typeface="ＭＳ Ｐゴシック" charset="0"/>
              </a:rPr>
              <a:t>OS Volume</a:t>
            </a:r>
          </a:p>
        </p:txBody>
      </p:sp>
      <p:pic>
        <p:nvPicPr>
          <p:cNvPr id="58376" name="Picture 8" descr="top curving arrow teal pink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6833" y="3440907"/>
            <a:ext cx="3619500" cy="86915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377" name="Picture 9" descr="secure lock and key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9657" y="3378730"/>
            <a:ext cx="484188" cy="69585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378" name="Text Box 10"/>
          <p:cNvSpPr txBox="1">
            <a:spLocks noChangeArrowheads="1"/>
          </p:cNvSpPr>
          <p:nvPr/>
        </p:nvSpPr>
        <p:spPr bwMode="auto">
          <a:xfrm>
            <a:off x="3788833" y="4606396"/>
            <a:ext cx="3048000" cy="7487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gradFill rotWithShape="1">
                  <a:gsLst>
                    <a:gs pos="0">
                      <a:schemeClr val="hlink"/>
                    </a:gs>
                    <a:gs pos="50000">
                      <a:schemeClr val="hlink">
                        <a:gamma/>
                        <a:tint val="53725"/>
                        <a:invGamma/>
                      </a:schemeClr>
                    </a:gs>
                    <a:gs pos="100000">
                      <a:schemeClr val="hlink"/>
                    </a:gs>
                  </a:gsLst>
                  <a:lin ang="2700000" scaled="1"/>
                </a:gradFill>
              </a14:hiddenFill>
            </a:ext>
            <a:ext uri="{91240B29-F687-4f45-9708-019B960494DF}">
              <a14:hiddenLine xmlns="" xmlns:a14="http://schemas.microsoft.com/office/drawing/2010/main" w="3175">
                <a:solidFill>
                  <a:srgbClr val="FFFF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761970" fontAlgn="base">
              <a:spcBef>
                <a:spcPct val="10000"/>
              </a:spcBef>
              <a:spcAft>
                <a:spcPct val="0"/>
              </a:spcAft>
            </a:pPr>
            <a:r>
              <a:rPr lang="en-US" sz="1333" dirty="0">
                <a:solidFill>
                  <a:schemeClr val="accent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ea typeface="ＭＳ Ｐゴシック" charset="0"/>
              </a:rPr>
              <a:t>System Volume Contains:</a:t>
            </a:r>
          </a:p>
          <a:p>
            <a:pPr defTabSz="761970" fontAlgn="base">
              <a:spcBef>
                <a:spcPct val="10000"/>
              </a:spcBef>
              <a:spcAft>
                <a:spcPct val="0"/>
              </a:spcAft>
            </a:pPr>
            <a:r>
              <a:rPr lang="en-US" sz="1333" dirty="0">
                <a:solidFill>
                  <a:schemeClr val="accent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ea typeface="ＭＳ Ｐゴシック" charset="0"/>
              </a:rPr>
              <a:t>MBR, Boot manager, Boot Utilities</a:t>
            </a:r>
          </a:p>
          <a:p>
            <a:pPr defTabSz="761970" fontAlgn="base">
              <a:spcBef>
                <a:spcPct val="10000"/>
              </a:spcBef>
              <a:spcAft>
                <a:spcPct val="0"/>
              </a:spcAft>
            </a:pPr>
            <a:r>
              <a:rPr lang="en-US" sz="1333" dirty="0">
                <a:solidFill>
                  <a:schemeClr val="accent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ea typeface="ＭＳ Ｐゴシック" charset="0"/>
              </a:rPr>
              <a:t>(Unencrypted, small)</a:t>
            </a:r>
          </a:p>
        </p:txBody>
      </p:sp>
      <p:grpSp>
        <p:nvGrpSpPr>
          <p:cNvPr id="58379" name="Group 11"/>
          <p:cNvGrpSpPr>
            <a:grpSpLocks/>
          </p:cNvGrpSpPr>
          <p:nvPr/>
        </p:nvGrpSpPr>
        <p:grpSpPr bwMode="auto">
          <a:xfrm>
            <a:off x="6703219" y="3694907"/>
            <a:ext cx="906198" cy="407458"/>
            <a:chOff x="4272" y="2285"/>
            <a:chExt cx="912" cy="869"/>
          </a:xfrm>
        </p:grpSpPr>
        <p:graphicFrame>
          <p:nvGraphicFramePr>
            <p:cNvPr id="58380" name="Object 12"/>
            <p:cNvGraphicFramePr>
              <a:graphicFrameLocks noChangeAspect="1"/>
            </p:cNvGraphicFramePr>
            <p:nvPr/>
          </p:nvGraphicFramePr>
          <p:xfrm>
            <a:off x="4272" y="2285"/>
            <a:ext cx="912" cy="86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50" name="Visio" r:id="rId8" imgW="437434" imgH="416966" progId="Visio.Drawing.11">
                    <p:embed/>
                  </p:oleObj>
                </mc:Choice>
                <mc:Fallback>
                  <p:oleObj name="Visio" r:id="rId8" imgW="437434" imgH="416966" progId="Visio.Drawing.11">
                    <p:embed/>
                    <p:pic>
                      <p:nvPicPr>
                        <p:cNvPr id="58380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72" y="2285"/>
                          <a:ext cx="912" cy="86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=""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="" xmlns:a14="http://schemas.microsoft.com/office/drawing/2010/main">
                              <a:effectLst>
                                <a:outerShdw blurRad="63500" dist="12700" algn="ctr" rotWithShape="0">
                                  <a:schemeClr val="bg2">
                                    <a:alpha val="50000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58381" name="Picture 13" descr="secure key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60" y="2496"/>
              <a:ext cx="306" cy="306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8382" name="Oval 14"/>
          <p:cNvSpPr>
            <a:spLocks noChangeArrowheads="1"/>
          </p:cNvSpPr>
          <p:nvPr/>
        </p:nvSpPr>
        <p:spPr bwMode="auto">
          <a:xfrm>
            <a:off x="3227917" y="3644636"/>
            <a:ext cx="190500" cy="190500"/>
          </a:xfrm>
          <a:prstGeom prst="ellipse">
            <a:avLst/>
          </a:prstGeom>
          <a:gradFill rotWithShape="1">
            <a:gsLst>
              <a:gs pos="0">
                <a:srgbClr val="66CC66"/>
              </a:gs>
              <a:gs pos="50000">
                <a:srgbClr val="66CC66">
                  <a:gamma/>
                  <a:tint val="53725"/>
                  <a:invGamma/>
                </a:srgbClr>
              </a:gs>
              <a:gs pos="100000">
                <a:srgbClr val="66CC66"/>
              </a:gs>
            </a:gsLst>
            <a:lin ang="2700000" scaled="1"/>
          </a:gradFill>
          <a:ln w="3175">
            <a:solidFill>
              <a:srgbClr val="FFFFFF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761970" fontAlgn="base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</a:pPr>
            <a:r>
              <a:rPr lang="en-US" sz="1500" b="1">
                <a:solidFill>
                  <a:srgbClr val="000000"/>
                </a:solidFill>
                <a:latin typeface="Arial" charset="0"/>
                <a:ea typeface="ＭＳ Ｐゴシック" charset="0"/>
              </a:rPr>
              <a:t>3</a:t>
            </a:r>
          </a:p>
        </p:txBody>
      </p:sp>
      <p:sp>
        <p:nvSpPr>
          <p:cNvPr id="58383" name="Oval 15"/>
          <p:cNvSpPr>
            <a:spLocks noChangeArrowheads="1"/>
          </p:cNvSpPr>
          <p:nvPr/>
        </p:nvSpPr>
        <p:spPr bwMode="auto">
          <a:xfrm>
            <a:off x="4782344" y="4172479"/>
            <a:ext cx="190500" cy="190500"/>
          </a:xfrm>
          <a:prstGeom prst="ellipse">
            <a:avLst/>
          </a:prstGeom>
          <a:gradFill rotWithShape="1">
            <a:gsLst>
              <a:gs pos="0">
                <a:srgbClr val="66CC66"/>
              </a:gs>
              <a:gs pos="50000">
                <a:srgbClr val="66CC66">
                  <a:gamma/>
                  <a:tint val="53725"/>
                  <a:invGamma/>
                </a:srgbClr>
              </a:gs>
              <a:gs pos="100000">
                <a:srgbClr val="66CC66"/>
              </a:gs>
            </a:gsLst>
            <a:lin ang="2700000" scaled="1"/>
          </a:gradFill>
          <a:ln w="3175">
            <a:solidFill>
              <a:srgbClr val="FFFFFF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761970" fontAlgn="base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</a:pPr>
            <a:r>
              <a:rPr lang="en-US" sz="1500" b="1">
                <a:solidFill>
                  <a:srgbClr val="000000"/>
                </a:solidFill>
                <a:latin typeface="Arial" charset="0"/>
                <a:ea typeface="ＭＳ Ｐゴシック" charset="0"/>
              </a:rPr>
              <a:t>2</a:t>
            </a:r>
          </a:p>
        </p:txBody>
      </p:sp>
      <p:sp>
        <p:nvSpPr>
          <p:cNvPr id="58384" name="Text Box 16"/>
          <p:cNvSpPr txBox="1">
            <a:spLocks noChangeArrowheads="1"/>
          </p:cNvSpPr>
          <p:nvPr/>
        </p:nvSpPr>
        <p:spPr bwMode="auto">
          <a:xfrm>
            <a:off x="4970199" y="4114271"/>
            <a:ext cx="858572" cy="323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r" defTabSz="761970" fontAlgn="base">
              <a:spcBef>
                <a:spcPct val="50000"/>
              </a:spcBef>
              <a:spcAft>
                <a:spcPct val="0"/>
              </a:spcAft>
            </a:pPr>
            <a:r>
              <a:rPr lang="en-US" sz="1500">
                <a:solidFill>
                  <a:schemeClr val="accent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ea typeface="ＭＳ Ｐゴシック" charset="0"/>
              </a:rPr>
              <a:t>FVEK</a:t>
            </a:r>
          </a:p>
        </p:txBody>
      </p:sp>
      <p:sp>
        <p:nvSpPr>
          <p:cNvPr id="58385" name="Oval 17"/>
          <p:cNvSpPr>
            <a:spLocks noChangeArrowheads="1"/>
          </p:cNvSpPr>
          <p:nvPr/>
        </p:nvSpPr>
        <p:spPr bwMode="auto">
          <a:xfrm>
            <a:off x="6827573" y="4172479"/>
            <a:ext cx="190500" cy="190500"/>
          </a:xfrm>
          <a:prstGeom prst="ellipse">
            <a:avLst/>
          </a:prstGeom>
          <a:gradFill rotWithShape="1">
            <a:gsLst>
              <a:gs pos="0">
                <a:srgbClr val="66CC66"/>
              </a:gs>
              <a:gs pos="50000">
                <a:srgbClr val="66CC66">
                  <a:gamma/>
                  <a:tint val="53725"/>
                  <a:invGamma/>
                </a:srgbClr>
              </a:gs>
              <a:gs pos="100000">
                <a:srgbClr val="66CC66"/>
              </a:gs>
            </a:gsLst>
            <a:lin ang="2700000" scaled="1"/>
          </a:gradFill>
          <a:ln w="3175">
            <a:solidFill>
              <a:srgbClr val="FFFFFF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761970" fontAlgn="base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</a:pPr>
            <a:r>
              <a:rPr lang="en-US" sz="1500" b="1">
                <a:solidFill>
                  <a:srgbClr val="000000"/>
                </a:solidFill>
                <a:latin typeface="Arial" charset="0"/>
                <a:ea typeface="ＭＳ Ｐゴシック" charset="0"/>
              </a:rPr>
              <a:t>1</a:t>
            </a:r>
          </a:p>
        </p:txBody>
      </p:sp>
      <p:sp>
        <p:nvSpPr>
          <p:cNvPr id="58386" name="Text Box 18"/>
          <p:cNvSpPr txBox="1">
            <a:spLocks noChangeArrowheads="1"/>
          </p:cNvSpPr>
          <p:nvPr/>
        </p:nvSpPr>
        <p:spPr bwMode="auto">
          <a:xfrm>
            <a:off x="7012782" y="4115595"/>
            <a:ext cx="1004093" cy="323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761970" fontAlgn="base">
              <a:spcBef>
                <a:spcPct val="50000"/>
              </a:spcBef>
              <a:spcAft>
                <a:spcPct val="0"/>
              </a:spcAft>
            </a:pPr>
            <a:r>
              <a:rPr lang="en-US" sz="15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ea typeface="ＭＳ Ｐゴシック" charset="0"/>
              </a:rPr>
              <a:t>SRK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0A8B067-3726-4943-810F-999856149B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728035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Text Box 2"/>
          <p:cNvSpPr txBox="1">
            <a:spLocks noChangeArrowheads="1"/>
          </p:cNvSpPr>
          <p:nvPr/>
        </p:nvSpPr>
        <p:spPr bwMode="auto">
          <a:xfrm>
            <a:off x="924720" y="881063"/>
            <a:ext cx="3765021" cy="8619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761970" fontAlgn="base">
              <a:spcBef>
                <a:spcPct val="0"/>
              </a:spcBef>
              <a:spcAft>
                <a:spcPct val="0"/>
              </a:spcAft>
            </a:pPr>
            <a:r>
              <a:rPr lang="en-US" sz="1667">
                <a:solidFill>
                  <a:srgbClr val="FFFFFF"/>
                </a:solidFill>
                <a:latin typeface="Arial" charset="0"/>
                <a:ea typeface="ＭＳ Ｐゴシック" charset="0"/>
              </a:rPr>
              <a:t>BitLocker™ offers a spectrum of protection, allowing an organization to customize according to its own needs</a:t>
            </a:r>
          </a:p>
        </p:txBody>
      </p:sp>
      <p:sp>
        <p:nvSpPr>
          <p:cNvPr id="86019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Spectrum of Protection</a:t>
            </a:r>
          </a:p>
        </p:txBody>
      </p:sp>
      <p:sp>
        <p:nvSpPr>
          <p:cNvPr id="86020" name="Rectangle 4"/>
          <p:cNvSpPr>
            <a:spLocks noChangeArrowheads="1"/>
          </p:cNvSpPr>
          <p:nvPr/>
        </p:nvSpPr>
        <p:spPr bwMode="auto">
          <a:xfrm>
            <a:off x="5728230" y="1334824"/>
            <a:ext cx="1584854" cy="3817938"/>
          </a:xfrm>
          <a:prstGeom prst="rect">
            <a:avLst/>
          </a:prstGeom>
          <a:solidFill>
            <a:srgbClr val="CCECFF"/>
          </a:solidFill>
          <a:ln w="1270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tIns="114300" anchorCtr="1"/>
          <a:lstStyle/>
          <a:p>
            <a:pPr algn="ctr" defTabSz="761970" fontAlgn="base">
              <a:spcBef>
                <a:spcPct val="0"/>
              </a:spcBef>
              <a:spcAft>
                <a:spcPct val="0"/>
              </a:spcAft>
            </a:pPr>
            <a:endParaRPr lang="en-US" sz="1833" b="1" u="sng">
              <a:solidFill>
                <a:srgbClr val="000000"/>
              </a:solidFill>
              <a:latin typeface="Arial" charset="0"/>
              <a:ea typeface="ＭＳ Ｐゴシック" charset="0"/>
            </a:endParaRPr>
          </a:p>
          <a:p>
            <a:pPr algn="ctr" defTabSz="761970" fontAlgn="base">
              <a:spcBef>
                <a:spcPct val="0"/>
              </a:spcBef>
              <a:spcAft>
                <a:spcPct val="0"/>
              </a:spcAft>
            </a:pPr>
            <a:endParaRPr lang="en-US" sz="1833" b="1" u="sng">
              <a:solidFill>
                <a:srgbClr val="000000"/>
              </a:solidFill>
              <a:latin typeface="Arial" charset="0"/>
              <a:ea typeface="ＭＳ Ｐゴシック" charset="0"/>
            </a:endParaRPr>
          </a:p>
          <a:p>
            <a:pPr algn="ctr" defTabSz="761970" fontAlgn="base">
              <a:spcBef>
                <a:spcPct val="0"/>
              </a:spcBef>
              <a:spcAft>
                <a:spcPct val="0"/>
              </a:spcAft>
            </a:pPr>
            <a:endParaRPr lang="en-US" sz="1833" b="1" u="sng">
              <a:solidFill>
                <a:srgbClr val="000000"/>
              </a:solidFill>
              <a:latin typeface="Arial" charset="0"/>
              <a:ea typeface="ＭＳ Ｐゴシック" charset="0"/>
            </a:endParaRPr>
          </a:p>
          <a:p>
            <a:pPr algn="ctr" defTabSz="761970" fontAlgn="base">
              <a:spcBef>
                <a:spcPct val="0"/>
              </a:spcBef>
              <a:spcAft>
                <a:spcPct val="0"/>
              </a:spcAft>
            </a:pPr>
            <a:r>
              <a:rPr lang="en-US" sz="1833" b="1" u="sng">
                <a:solidFill>
                  <a:srgbClr val="000000"/>
                </a:solidFill>
                <a:latin typeface="Arial" charset="0"/>
                <a:ea typeface="ＭＳ Ｐゴシック" charset="0"/>
              </a:rPr>
              <a:t>TPM Only</a:t>
            </a:r>
            <a:endParaRPr lang="en-US" sz="1833" b="1">
              <a:solidFill>
                <a:srgbClr val="000000"/>
              </a:solidFill>
              <a:latin typeface="Arial" charset="0"/>
              <a:ea typeface="ＭＳ Ｐゴシック" charset="0"/>
            </a:endParaRPr>
          </a:p>
          <a:p>
            <a:pPr algn="ctr" defTabSz="761970" fontAlgn="base">
              <a:spcBef>
                <a:spcPct val="0"/>
              </a:spcBef>
              <a:spcAft>
                <a:spcPct val="0"/>
              </a:spcAft>
            </a:pPr>
            <a:r>
              <a:rPr lang="ja-JP" altLang="en-US" sz="1333" i="1">
                <a:solidFill>
                  <a:srgbClr val="000000"/>
                </a:solidFill>
                <a:latin typeface="Arial" charset="0"/>
                <a:ea typeface="ＭＳ Ｐゴシック" charset="0"/>
              </a:rPr>
              <a:t>“</a:t>
            </a:r>
            <a:r>
              <a:rPr lang="en-US" sz="1333" i="1">
                <a:solidFill>
                  <a:srgbClr val="000000"/>
                </a:solidFill>
                <a:latin typeface="Arial" charset="0"/>
                <a:ea typeface="ＭＳ Ｐゴシック" charset="0"/>
              </a:rPr>
              <a:t>What it is</a:t>
            </a:r>
            <a:r>
              <a:rPr lang="ja-JP" altLang="en-US" sz="1333" i="1">
                <a:solidFill>
                  <a:srgbClr val="000000"/>
                </a:solidFill>
                <a:latin typeface="Arial" charset="0"/>
                <a:ea typeface="ＭＳ Ｐゴシック" charset="0"/>
              </a:rPr>
              <a:t>”</a:t>
            </a:r>
            <a:endParaRPr lang="en-US" sz="1333" i="1">
              <a:solidFill>
                <a:srgbClr val="000000"/>
              </a:solidFill>
              <a:latin typeface="Arial" charset="0"/>
              <a:ea typeface="ＭＳ Ｐゴシック" charset="0"/>
            </a:endParaRPr>
          </a:p>
          <a:p>
            <a:pPr algn="ctr" defTabSz="761970" fontAlgn="base">
              <a:spcBef>
                <a:spcPct val="0"/>
              </a:spcBef>
              <a:spcAft>
                <a:spcPct val="0"/>
              </a:spcAft>
            </a:pPr>
            <a:endParaRPr lang="en-US" sz="1333" i="1" u="sng">
              <a:solidFill>
                <a:srgbClr val="000000"/>
              </a:solidFill>
              <a:latin typeface="Arial" charset="0"/>
              <a:ea typeface="ＭＳ Ｐゴシック" charset="0"/>
            </a:endParaRPr>
          </a:p>
          <a:p>
            <a:pPr algn="ctr" defTabSz="761970" fontAlgn="base">
              <a:spcBef>
                <a:spcPct val="0"/>
              </a:spcBef>
              <a:spcAft>
                <a:spcPct val="0"/>
              </a:spcAft>
            </a:pPr>
            <a:endParaRPr lang="en-US" sz="1333" i="1" u="sng">
              <a:solidFill>
                <a:srgbClr val="000000"/>
              </a:solidFill>
              <a:latin typeface="Arial" charset="0"/>
              <a:ea typeface="ＭＳ Ｐゴシック" charset="0"/>
            </a:endParaRPr>
          </a:p>
          <a:p>
            <a:pPr algn="ctr" defTabSz="761970" fontAlgn="base">
              <a:spcBef>
                <a:spcPct val="0"/>
              </a:spcBef>
              <a:spcAft>
                <a:spcPct val="0"/>
              </a:spcAft>
            </a:pPr>
            <a:endParaRPr lang="en-US" sz="1333" i="1" u="sng">
              <a:solidFill>
                <a:srgbClr val="000000"/>
              </a:solidFill>
              <a:latin typeface="Arial" charset="0"/>
              <a:ea typeface="ＭＳ Ｐゴシック" charset="0"/>
            </a:endParaRPr>
          </a:p>
          <a:p>
            <a:pPr algn="ctr" defTabSz="761970" fontAlgn="base">
              <a:spcBef>
                <a:spcPct val="0"/>
              </a:spcBef>
              <a:spcAft>
                <a:spcPct val="0"/>
              </a:spcAft>
            </a:pPr>
            <a:r>
              <a:rPr lang="en-US" sz="1333" u="sng">
                <a:solidFill>
                  <a:srgbClr val="000000"/>
                </a:solidFill>
                <a:latin typeface="Arial" charset="0"/>
                <a:ea typeface="ＭＳ Ｐゴシック" charset="0"/>
              </a:rPr>
              <a:t>Protects Against:</a:t>
            </a:r>
          </a:p>
          <a:p>
            <a:pPr algn="ctr" defTabSz="761970" fontAlgn="base">
              <a:spcBef>
                <a:spcPct val="0"/>
              </a:spcBef>
              <a:spcAft>
                <a:spcPct val="0"/>
              </a:spcAft>
            </a:pPr>
            <a:r>
              <a:rPr lang="en-US" sz="1333">
                <a:solidFill>
                  <a:srgbClr val="000000"/>
                </a:solidFill>
                <a:latin typeface="Arial" charset="0"/>
                <a:ea typeface="ＭＳ Ｐゴシック" charset="0"/>
              </a:rPr>
              <a:t>Most SW attacks</a:t>
            </a:r>
          </a:p>
          <a:p>
            <a:pPr algn="ctr" defTabSz="761970" fontAlgn="base">
              <a:spcBef>
                <a:spcPct val="0"/>
              </a:spcBef>
              <a:spcAft>
                <a:spcPct val="0"/>
              </a:spcAft>
            </a:pPr>
            <a:r>
              <a:rPr lang="en-US" sz="1333" u="sng">
                <a:solidFill>
                  <a:srgbClr val="000000"/>
                </a:solidFill>
                <a:latin typeface="Arial" charset="0"/>
                <a:ea typeface="ＭＳ Ｐゴシック" charset="0"/>
              </a:rPr>
              <a:t>Vulnerable To:</a:t>
            </a:r>
          </a:p>
          <a:p>
            <a:pPr algn="ctr" defTabSz="761970" fontAlgn="base">
              <a:spcBef>
                <a:spcPct val="0"/>
              </a:spcBef>
              <a:spcAft>
                <a:spcPct val="0"/>
              </a:spcAft>
            </a:pPr>
            <a:r>
              <a:rPr lang="en-US" sz="1333">
                <a:solidFill>
                  <a:srgbClr val="000000"/>
                </a:solidFill>
                <a:latin typeface="Arial" charset="0"/>
                <a:ea typeface="ＭＳ Ｐゴシック" charset="0"/>
              </a:rPr>
              <a:t>Hardware attacks</a:t>
            </a:r>
          </a:p>
          <a:p>
            <a:pPr algn="ctr" defTabSz="761970" fontAlgn="base">
              <a:spcBef>
                <a:spcPct val="0"/>
              </a:spcBef>
              <a:spcAft>
                <a:spcPct val="0"/>
              </a:spcAft>
            </a:pPr>
            <a:endParaRPr lang="en-US" sz="1333" u="sng">
              <a:solidFill>
                <a:srgbClr val="000000"/>
              </a:solidFill>
              <a:latin typeface="Arial" charset="0"/>
              <a:ea typeface="ＭＳ Ｐゴシック" charset="0"/>
            </a:endParaRPr>
          </a:p>
          <a:p>
            <a:pPr algn="ctr" defTabSz="761970" fontAlgn="base">
              <a:spcBef>
                <a:spcPct val="0"/>
              </a:spcBef>
              <a:spcAft>
                <a:spcPct val="0"/>
              </a:spcAft>
            </a:pPr>
            <a:r>
              <a:rPr lang="en-US" sz="1333" u="sng">
                <a:solidFill>
                  <a:srgbClr val="000000"/>
                </a:solidFill>
                <a:latin typeface="Arial" charset="0"/>
                <a:ea typeface="ＭＳ Ｐゴシック" charset="0"/>
              </a:rPr>
              <a:t>User Must:</a:t>
            </a:r>
          </a:p>
          <a:p>
            <a:pPr algn="ctr" defTabSz="761970" fontAlgn="base">
              <a:spcBef>
                <a:spcPct val="0"/>
              </a:spcBef>
              <a:spcAft>
                <a:spcPct val="0"/>
              </a:spcAft>
            </a:pPr>
            <a:r>
              <a:rPr lang="en-US" sz="1333">
                <a:solidFill>
                  <a:srgbClr val="000000"/>
                </a:solidFill>
                <a:latin typeface="Arial" charset="0"/>
                <a:ea typeface="ＭＳ Ｐゴシック" charset="0"/>
              </a:rPr>
              <a:t>N/A</a:t>
            </a:r>
          </a:p>
          <a:p>
            <a:pPr algn="ctr" defTabSz="761970" fontAlgn="base">
              <a:spcBef>
                <a:spcPct val="0"/>
              </a:spcBef>
              <a:spcAft>
                <a:spcPct val="0"/>
              </a:spcAft>
            </a:pPr>
            <a:r>
              <a:rPr lang="en-US" sz="1333">
                <a:solidFill>
                  <a:srgbClr val="000000"/>
                </a:solidFill>
                <a:latin typeface="Arial" charset="0"/>
                <a:ea typeface="ＭＳ Ｐゴシック" charset="0"/>
              </a:rPr>
              <a:t>No user impact</a:t>
            </a:r>
          </a:p>
          <a:p>
            <a:pPr algn="ctr" defTabSz="761970" fontAlgn="base">
              <a:spcBef>
                <a:spcPct val="0"/>
              </a:spcBef>
              <a:spcAft>
                <a:spcPct val="0"/>
              </a:spcAft>
            </a:pPr>
            <a:endParaRPr lang="en-US" sz="1333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pic>
        <p:nvPicPr>
          <p:cNvPr id="8602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3271" y="1693334"/>
            <a:ext cx="484188" cy="486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gradFill rotWithShape="0">
                  <a:gsLst>
                    <a:gs pos="0">
                      <a:schemeClr val="accent2">
                        <a:gamma/>
                        <a:shade val="56078"/>
                        <a:invGamma/>
                      </a:schemeClr>
                    </a:gs>
                    <a:gs pos="50000">
                      <a:schemeClr val="accent2"/>
                    </a:gs>
                    <a:gs pos="100000">
                      <a:schemeClr val="accent2">
                        <a:gamma/>
                        <a:shade val="56078"/>
                        <a:invGamma/>
                      </a:schemeClr>
                    </a:gs>
                  </a:gsLst>
                  <a:lin ang="2700000" scaled="1"/>
                </a:gra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86022" name="Rectangle 6"/>
          <p:cNvSpPr>
            <a:spLocks noChangeArrowheads="1"/>
          </p:cNvSpPr>
          <p:nvPr/>
        </p:nvSpPr>
        <p:spPr bwMode="auto">
          <a:xfrm>
            <a:off x="4142053" y="1815042"/>
            <a:ext cx="1584854" cy="3340365"/>
          </a:xfrm>
          <a:prstGeom prst="rect">
            <a:avLst/>
          </a:prstGeom>
          <a:solidFill>
            <a:srgbClr val="CCECFF"/>
          </a:solidFill>
          <a:ln w="1270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Ctr="1"/>
          <a:lstStyle/>
          <a:p>
            <a:pPr algn="ctr" defTabSz="761970" fontAlgn="base">
              <a:spcBef>
                <a:spcPct val="0"/>
              </a:spcBef>
              <a:spcAft>
                <a:spcPct val="0"/>
              </a:spcAft>
            </a:pPr>
            <a:endParaRPr lang="en-US" sz="1833" b="1" u="sng">
              <a:solidFill>
                <a:srgbClr val="000000"/>
              </a:solidFill>
              <a:latin typeface="Arial" charset="0"/>
              <a:ea typeface="ＭＳ Ｐゴシック" charset="0"/>
            </a:endParaRPr>
          </a:p>
          <a:p>
            <a:pPr algn="ctr" defTabSz="761970" fontAlgn="base">
              <a:spcBef>
                <a:spcPct val="0"/>
              </a:spcBef>
              <a:spcAft>
                <a:spcPct val="0"/>
              </a:spcAft>
            </a:pPr>
            <a:endParaRPr lang="en-US" sz="1833" b="1" u="sng">
              <a:solidFill>
                <a:srgbClr val="000000"/>
              </a:solidFill>
              <a:latin typeface="Arial" charset="0"/>
              <a:ea typeface="ＭＳ Ｐゴシック" charset="0"/>
            </a:endParaRPr>
          </a:p>
          <a:p>
            <a:pPr algn="ctr" defTabSz="761970" fontAlgn="base">
              <a:spcBef>
                <a:spcPct val="0"/>
              </a:spcBef>
              <a:spcAft>
                <a:spcPct val="0"/>
              </a:spcAft>
            </a:pPr>
            <a:endParaRPr lang="en-US" sz="1833" b="1" u="sng">
              <a:solidFill>
                <a:srgbClr val="000000"/>
              </a:solidFill>
              <a:latin typeface="Arial" charset="0"/>
              <a:ea typeface="ＭＳ Ｐゴシック" charset="0"/>
            </a:endParaRPr>
          </a:p>
          <a:p>
            <a:pPr algn="ctr" defTabSz="761970" fontAlgn="base">
              <a:spcBef>
                <a:spcPct val="0"/>
              </a:spcBef>
              <a:spcAft>
                <a:spcPct val="0"/>
              </a:spcAft>
            </a:pPr>
            <a:r>
              <a:rPr lang="en-US" sz="1833" b="1" u="sng">
                <a:solidFill>
                  <a:srgbClr val="000000"/>
                </a:solidFill>
                <a:latin typeface="Arial" charset="0"/>
                <a:ea typeface="ＭＳ Ｐゴシック" charset="0"/>
              </a:rPr>
              <a:t>TPM + PIN</a:t>
            </a:r>
            <a:endParaRPr lang="en-US" sz="1833" b="1">
              <a:solidFill>
                <a:srgbClr val="000000"/>
              </a:solidFill>
              <a:latin typeface="Arial" charset="0"/>
              <a:ea typeface="ＭＳ Ｐゴシック" charset="0"/>
            </a:endParaRPr>
          </a:p>
          <a:p>
            <a:pPr algn="ctr" defTabSz="761970" fontAlgn="base">
              <a:spcBef>
                <a:spcPct val="0"/>
              </a:spcBef>
              <a:spcAft>
                <a:spcPct val="0"/>
              </a:spcAft>
            </a:pPr>
            <a:r>
              <a:rPr lang="ja-JP" altLang="en-US" sz="1333" i="1">
                <a:solidFill>
                  <a:srgbClr val="000000"/>
                </a:solidFill>
                <a:latin typeface="Arial" charset="0"/>
                <a:ea typeface="ＭＳ Ｐゴシック" charset="0"/>
              </a:rPr>
              <a:t>“</a:t>
            </a:r>
            <a:r>
              <a:rPr lang="en-US" sz="1333" i="1">
                <a:solidFill>
                  <a:srgbClr val="000000"/>
                </a:solidFill>
                <a:latin typeface="Arial" charset="0"/>
                <a:ea typeface="ＭＳ Ｐゴシック" charset="0"/>
              </a:rPr>
              <a:t>What it is + what you know</a:t>
            </a:r>
            <a:r>
              <a:rPr lang="ja-JP" altLang="en-US" sz="1333" i="1">
                <a:solidFill>
                  <a:srgbClr val="000000"/>
                </a:solidFill>
                <a:latin typeface="Arial" charset="0"/>
                <a:ea typeface="ＭＳ Ｐゴシック" charset="0"/>
              </a:rPr>
              <a:t>”</a:t>
            </a:r>
            <a:endParaRPr lang="en-US" sz="1333" i="1" u="sng">
              <a:solidFill>
                <a:srgbClr val="000000"/>
              </a:solidFill>
              <a:latin typeface="Arial" charset="0"/>
              <a:ea typeface="ＭＳ Ｐゴシック" charset="0"/>
            </a:endParaRPr>
          </a:p>
          <a:p>
            <a:pPr algn="ctr" defTabSz="761970" fontAlgn="base">
              <a:spcBef>
                <a:spcPct val="0"/>
              </a:spcBef>
              <a:spcAft>
                <a:spcPct val="0"/>
              </a:spcAft>
            </a:pPr>
            <a:r>
              <a:rPr lang="en-US" sz="1333" u="sng">
                <a:solidFill>
                  <a:srgbClr val="000000"/>
                </a:solidFill>
                <a:latin typeface="Arial" charset="0"/>
                <a:ea typeface="ＭＳ Ｐゴシック" charset="0"/>
              </a:rPr>
              <a:t>Protects Against:</a:t>
            </a:r>
          </a:p>
          <a:p>
            <a:pPr algn="ctr" defTabSz="761970" fontAlgn="base">
              <a:spcBef>
                <a:spcPct val="0"/>
              </a:spcBef>
              <a:spcAft>
                <a:spcPct val="0"/>
              </a:spcAft>
            </a:pPr>
            <a:r>
              <a:rPr lang="en-US" sz="1333">
                <a:solidFill>
                  <a:srgbClr val="000000"/>
                </a:solidFill>
                <a:latin typeface="Arial" charset="0"/>
                <a:ea typeface="ＭＳ Ｐゴシック" charset="0"/>
              </a:rPr>
              <a:t>Many HW attacks</a:t>
            </a:r>
          </a:p>
          <a:p>
            <a:pPr algn="ctr" defTabSz="761970" fontAlgn="base">
              <a:spcBef>
                <a:spcPct val="0"/>
              </a:spcBef>
              <a:spcAft>
                <a:spcPct val="0"/>
              </a:spcAft>
            </a:pPr>
            <a:r>
              <a:rPr lang="en-US" sz="1333" u="sng">
                <a:solidFill>
                  <a:srgbClr val="000000"/>
                </a:solidFill>
                <a:latin typeface="Arial" charset="0"/>
                <a:ea typeface="ＭＳ Ｐゴシック" charset="0"/>
              </a:rPr>
              <a:t>Vulnerable To:</a:t>
            </a:r>
          </a:p>
          <a:p>
            <a:pPr algn="ctr" defTabSz="761970" fontAlgn="base">
              <a:spcBef>
                <a:spcPct val="0"/>
              </a:spcBef>
              <a:spcAft>
                <a:spcPct val="0"/>
              </a:spcAft>
            </a:pPr>
            <a:r>
              <a:rPr lang="en-US" sz="1333">
                <a:solidFill>
                  <a:srgbClr val="000000"/>
                </a:solidFill>
                <a:latin typeface="Arial" charset="0"/>
                <a:ea typeface="ＭＳ Ｐゴシック" charset="0"/>
              </a:rPr>
              <a:t>Hardware attacks</a:t>
            </a:r>
          </a:p>
          <a:p>
            <a:pPr algn="ctr" defTabSz="761970" fontAlgn="base">
              <a:spcBef>
                <a:spcPct val="0"/>
              </a:spcBef>
              <a:spcAft>
                <a:spcPct val="0"/>
              </a:spcAft>
            </a:pPr>
            <a:endParaRPr lang="en-US" sz="1333">
              <a:solidFill>
                <a:srgbClr val="000000"/>
              </a:solidFill>
              <a:latin typeface="Arial" charset="0"/>
              <a:ea typeface="ＭＳ Ｐゴシック" charset="0"/>
            </a:endParaRPr>
          </a:p>
          <a:p>
            <a:pPr algn="ctr" defTabSz="761970" fontAlgn="base">
              <a:spcBef>
                <a:spcPct val="0"/>
              </a:spcBef>
              <a:spcAft>
                <a:spcPct val="0"/>
              </a:spcAft>
            </a:pPr>
            <a:r>
              <a:rPr lang="en-US" sz="1333" u="sng">
                <a:solidFill>
                  <a:srgbClr val="000000"/>
                </a:solidFill>
                <a:latin typeface="Arial" charset="0"/>
                <a:ea typeface="ＭＳ Ｐゴシック" charset="0"/>
              </a:rPr>
              <a:t>User Must:</a:t>
            </a:r>
          </a:p>
          <a:p>
            <a:pPr algn="ctr" defTabSz="761970" fontAlgn="base">
              <a:spcBef>
                <a:spcPct val="0"/>
              </a:spcBef>
              <a:spcAft>
                <a:spcPct val="0"/>
              </a:spcAft>
            </a:pPr>
            <a:r>
              <a:rPr lang="en-US" sz="1333">
                <a:solidFill>
                  <a:srgbClr val="000000"/>
                </a:solidFill>
                <a:latin typeface="Arial" charset="0"/>
                <a:ea typeface="ＭＳ Ｐゴシック" charset="0"/>
              </a:rPr>
              <a:t>Enter PIN to boot</a:t>
            </a:r>
          </a:p>
        </p:txBody>
      </p:sp>
      <p:pic>
        <p:nvPicPr>
          <p:cNvPr id="86023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0959" y="2190750"/>
            <a:ext cx="1325563" cy="4815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gradFill rotWithShape="0">
                  <a:gsLst>
                    <a:gs pos="0">
                      <a:schemeClr val="accent2">
                        <a:gamma/>
                        <a:shade val="56078"/>
                        <a:invGamma/>
                      </a:schemeClr>
                    </a:gs>
                    <a:gs pos="50000">
                      <a:schemeClr val="accent2"/>
                    </a:gs>
                    <a:gs pos="100000">
                      <a:schemeClr val="accent2">
                        <a:gamma/>
                        <a:shade val="56078"/>
                        <a:invGamma/>
                      </a:schemeClr>
                    </a:gs>
                  </a:gsLst>
                  <a:lin ang="2700000" scaled="1"/>
                </a:gra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grpSp>
        <p:nvGrpSpPr>
          <p:cNvPr id="86024" name="Group 8"/>
          <p:cNvGrpSpPr>
            <a:grpSpLocks/>
          </p:cNvGrpSpPr>
          <p:nvPr/>
        </p:nvGrpSpPr>
        <p:grpSpPr bwMode="auto">
          <a:xfrm>
            <a:off x="2553230" y="2157678"/>
            <a:ext cx="1584854" cy="2996406"/>
            <a:chOff x="1348" y="1793"/>
            <a:chExt cx="1198" cy="2385"/>
          </a:xfrm>
        </p:grpSpPr>
        <p:sp>
          <p:nvSpPr>
            <p:cNvPr id="86025" name="Rectangle 9"/>
            <p:cNvSpPr>
              <a:spLocks noChangeArrowheads="1"/>
            </p:cNvSpPr>
            <p:nvPr/>
          </p:nvSpPr>
          <p:spPr bwMode="auto">
            <a:xfrm>
              <a:off x="1348" y="1793"/>
              <a:ext cx="1198" cy="2385"/>
            </a:xfrm>
            <a:prstGeom prst="rect">
              <a:avLst/>
            </a:prstGeom>
            <a:solidFill>
              <a:srgbClr val="CCECFF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tIns="533400" anchorCtr="1"/>
            <a:lstStyle/>
            <a:p>
              <a:pPr algn="ctr" defTabSz="76197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833" b="1" u="sng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USB Only</a:t>
              </a:r>
              <a:endParaRPr lang="en-US" sz="1833" b="1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  <a:p>
              <a:pPr algn="ctr" defTabSz="761970" fontAlgn="base">
                <a:spcBef>
                  <a:spcPct val="0"/>
                </a:spcBef>
                <a:spcAft>
                  <a:spcPct val="0"/>
                </a:spcAft>
              </a:pPr>
              <a:r>
                <a:rPr lang="ja-JP" altLang="en-US" sz="1333" i="1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“</a:t>
              </a:r>
              <a:r>
                <a:rPr lang="en-US" sz="1333" i="1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What you have</a:t>
              </a:r>
              <a:r>
                <a:rPr lang="ja-JP" altLang="en-US" sz="1333" i="1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”</a:t>
              </a:r>
              <a:endParaRPr lang="en-US" sz="1333" i="1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  <a:p>
              <a:pPr algn="ctr" defTabSz="761970" fontAlgn="base">
                <a:spcBef>
                  <a:spcPct val="0"/>
                </a:spcBef>
                <a:spcAft>
                  <a:spcPct val="0"/>
                </a:spcAft>
              </a:pPr>
              <a:endParaRPr lang="en-US" sz="1333" i="1" u="sng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  <a:p>
              <a:pPr algn="ctr" defTabSz="76197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333" u="sng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Protects Against:</a:t>
              </a:r>
            </a:p>
            <a:p>
              <a:pPr algn="ctr" defTabSz="76197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333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HW attacks</a:t>
              </a:r>
            </a:p>
            <a:p>
              <a:pPr algn="ctr" defTabSz="76197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333" u="sng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Vulnerable To:</a:t>
              </a:r>
            </a:p>
            <a:p>
              <a:pPr algn="ctr" defTabSz="76197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333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Stolen USB key</a:t>
              </a:r>
            </a:p>
            <a:p>
              <a:pPr algn="ctr" defTabSz="76197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333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No boot validation</a:t>
              </a:r>
            </a:p>
            <a:p>
              <a:pPr algn="ctr" defTabSz="76197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333" u="sng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User Must:</a:t>
              </a:r>
            </a:p>
            <a:p>
              <a:pPr algn="ctr" defTabSz="76197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333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Protect USB key</a:t>
              </a:r>
              <a:endParaRPr lang="en-US" sz="1417" b="1">
                <a:solidFill>
                  <a:srgbClr val="FF3300"/>
                </a:solidFill>
                <a:latin typeface="Arial" charset="0"/>
                <a:ea typeface="ＭＳ Ｐゴシック" charset="0"/>
              </a:endParaRPr>
            </a:p>
          </p:txBody>
        </p:sp>
        <p:pic>
          <p:nvPicPr>
            <p:cNvPr id="86026" name="Picture 10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7" y="1836"/>
              <a:ext cx="528" cy="3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gradFill rotWithShape="0">
                    <a:gsLst>
                      <a:gs pos="0">
                        <a:schemeClr val="accent2">
                          <a:gamma/>
                          <a:shade val="56078"/>
                          <a:invGamma/>
                        </a:schemeClr>
                      </a:gs>
                      <a:gs pos="50000">
                        <a:schemeClr val="accent2"/>
                      </a:gs>
                      <a:gs pos="100000">
                        <a:schemeClr val="accent2">
                          <a:gamma/>
                          <a:shade val="56078"/>
                          <a:invGamma/>
                        </a:schemeClr>
                      </a:gs>
                    </a:gsLst>
                    <a:lin ang="2700000" scaled="1"/>
                  </a:gra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</p:grpSp>
      <p:grpSp>
        <p:nvGrpSpPr>
          <p:cNvPr id="86027" name="Group 11"/>
          <p:cNvGrpSpPr>
            <a:grpSpLocks/>
          </p:cNvGrpSpPr>
          <p:nvPr/>
        </p:nvGrpSpPr>
        <p:grpSpPr bwMode="auto">
          <a:xfrm>
            <a:off x="968376" y="2156354"/>
            <a:ext cx="1584854" cy="2996407"/>
            <a:chOff x="3791" y="1204"/>
            <a:chExt cx="1198" cy="2385"/>
          </a:xfrm>
        </p:grpSpPr>
        <p:sp>
          <p:nvSpPr>
            <p:cNvPr id="86028" name="Rectangle 12"/>
            <p:cNvSpPr>
              <a:spLocks noChangeArrowheads="1"/>
            </p:cNvSpPr>
            <p:nvPr/>
          </p:nvSpPr>
          <p:spPr bwMode="auto">
            <a:xfrm>
              <a:off x="3791" y="1204"/>
              <a:ext cx="1198" cy="2385"/>
            </a:xfrm>
            <a:prstGeom prst="rect">
              <a:avLst/>
            </a:prstGeom>
            <a:solidFill>
              <a:srgbClr val="CCECFF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tIns="533400" anchorCtr="1"/>
            <a:lstStyle/>
            <a:p>
              <a:pPr algn="ctr" defTabSz="76197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833" b="1" u="sng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TPM + USB</a:t>
              </a:r>
              <a:endParaRPr lang="en-US" sz="1833" b="1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  <a:p>
              <a:pPr algn="ctr" defTabSz="761970" fontAlgn="base">
                <a:spcBef>
                  <a:spcPct val="0"/>
                </a:spcBef>
                <a:spcAft>
                  <a:spcPct val="0"/>
                </a:spcAft>
              </a:pPr>
              <a:r>
                <a:rPr lang="ja-JP" altLang="en-US" sz="1333" i="1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“</a:t>
              </a:r>
              <a:r>
                <a:rPr lang="en-US" sz="1333" i="1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What it is + what you have</a:t>
              </a:r>
              <a:r>
                <a:rPr lang="ja-JP" altLang="en-US" sz="1333" i="1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”</a:t>
              </a:r>
              <a:endParaRPr lang="en-US" sz="1333" i="1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  <a:p>
              <a:pPr algn="ctr" defTabSz="76197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333" u="sng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Protects Against:</a:t>
              </a:r>
            </a:p>
            <a:p>
              <a:pPr algn="ctr" defTabSz="76197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333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HW attacks</a:t>
              </a:r>
            </a:p>
            <a:p>
              <a:pPr algn="ctr" defTabSz="76197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333" u="sng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Vulnerable To:</a:t>
              </a:r>
            </a:p>
            <a:p>
              <a:pPr algn="ctr" defTabSz="76197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333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Stolen USB key</a:t>
              </a:r>
            </a:p>
            <a:p>
              <a:pPr algn="ctr" defTabSz="761970" fontAlgn="base">
                <a:spcBef>
                  <a:spcPct val="0"/>
                </a:spcBef>
                <a:spcAft>
                  <a:spcPct val="0"/>
                </a:spcAft>
              </a:pPr>
              <a:endParaRPr lang="en-US" sz="1333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  <a:p>
              <a:pPr algn="ctr" defTabSz="76197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333" u="sng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User Must:</a:t>
              </a:r>
            </a:p>
            <a:p>
              <a:pPr algn="ctr" defTabSz="76197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333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Protect USB key</a:t>
              </a:r>
              <a:endParaRPr lang="en-US" sz="1417" b="1">
                <a:solidFill>
                  <a:srgbClr val="FF3300"/>
                </a:solidFill>
                <a:latin typeface="Arial" charset="0"/>
                <a:ea typeface="ＭＳ Ｐゴシック" charset="0"/>
              </a:endParaRPr>
            </a:p>
          </p:txBody>
        </p:sp>
        <p:pic>
          <p:nvPicPr>
            <p:cNvPr id="86029" name="Picture 13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83" y="1243"/>
              <a:ext cx="990" cy="3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gradFill rotWithShape="0">
                    <a:gsLst>
                      <a:gs pos="0">
                        <a:schemeClr val="accent2">
                          <a:gamma/>
                          <a:shade val="56078"/>
                          <a:invGamma/>
                        </a:schemeClr>
                      </a:gs>
                      <a:gs pos="50000">
                        <a:schemeClr val="accent2"/>
                      </a:gs>
                      <a:gs pos="100000">
                        <a:schemeClr val="accent2">
                          <a:gamma/>
                          <a:shade val="56078"/>
                          <a:invGamma/>
                        </a:schemeClr>
                      </a:gs>
                    </a:gsLst>
                    <a:lin ang="2700000" scaled="1"/>
                  </a:gra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</p:grpSp>
      <p:sp>
        <p:nvSpPr>
          <p:cNvPr id="86030" name="AutoShape 14"/>
          <p:cNvSpPr>
            <a:spLocks noChangeArrowheads="1"/>
          </p:cNvSpPr>
          <p:nvPr/>
        </p:nvSpPr>
        <p:spPr bwMode="auto">
          <a:xfrm rot="10800000">
            <a:off x="7405688" y="403490"/>
            <a:ext cx="833438" cy="4586552"/>
          </a:xfrm>
          <a:prstGeom prst="downArrow">
            <a:avLst>
              <a:gd name="adj1" fmla="val 50000"/>
              <a:gd name="adj2" fmla="val 76637"/>
            </a:avLst>
          </a:prstGeom>
          <a:gradFill rotWithShape="1">
            <a:gsLst>
              <a:gs pos="0">
                <a:srgbClr val="00FF00">
                  <a:gamma/>
                  <a:shade val="46275"/>
                  <a:invGamma/>
                </a:srgbClr>
              </a:gs>
              <a:gs pos="50000">
                <a:srgbClr val="00FF00"/>
              </a:gs>
              <a:gs pos="100000">
                <a:srgbClr val="00FF00">
                  <a:gamma/>
                  <a:shade val="46275"/>
                  <a:invGamma/>
                </a:srgbClr>
              </a:gs>
            </a:gsLst>
            <a:lin ang="18900000" scaled="1"/>
          </a:gradFill>
          <a:ln w="12700">
            <a:solidFill>
              <a:schemeClr val="bg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eaVert" wrap="none" anchor="ctr"/>
          <a:lstStyle/>
          <a:p>
            <a:pPr algn="ctr" defTabSz="761970" fontAlgn="base">
              <a:spcBef>
                <a:spcPct val="0"/>
              </a:spcBef>
              <a:spcAft>
                <a:spcPct val="0"/>
              </a:spcAft>
            </a:pPr>
            <a:r>
              <a:rPr lang="en-US" sz="1500" b="1">
                <a:solidFill>
                  <a:srgbClr val="000000"/>
                </a:solidFill>
                <a:latin typeface="Arial" charset="0"/>
                <a:ea typeface="ＭＳ Ｐゴシック" charset="0"/>
              </a:rPr>
              <a:t>Ease of  Deployment / Maintenance</a:t>
            </a:r>
          </a:p>
        </p:txBody>
      </p:sp>
    </p:spTree>
    <p:extLst>
      <p:ext uri="{BB962C8B-B14F-4D97-AF65-F5344CB8AC3E}">
        <p14:creationId xmlns:p14="http://schemas.microsoft.com/office/powerpoint/2010/main" val="914738688"/>
      </p:ext>
    </p:extLst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Intel SGX:  Goals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290287" y="1135724"/>
            <a:ext cx="8592457" cy="4171969"/>
          </a:xfrm>
        </p:spPr>
        <p:txBody>
          <a:bodyPr/>
          <a:lstStyle/>
          <a:p>
            <a:r>
              <a:rPr lang="en-US" sz="2400" dirty="0"/>
              <a:t>Extension to Intel processors that support:</a:t>
            </a:r>
          </a:p>
          <a:p>
            <a:pPr marL="457200" indent="-457200">
              <a:spcBef>
                <a:spcPts val="1776"/>
              </a:spcBef>
              <a:buFont typeface="Arial" charset="0"/>
              <a:buChar char="•"/>
            </a:pPr>
            <a:r>
              <a:rPr lang="en-US" sz="2400" b="1" dirty="0"/>
              <a:t>Enclaves</a:t>
            </a:r>
            <a:r>
              <a:rPr lang="en-US" sz="2400" dirty="0"/>
              <a:t>: running code and memory </a:t>
            </a:r>
            <a:r>
              <a:rPr lang="en-US" sz="2400" u="sng" dirty="0"/>
              <a:t>isolated</a:t>
            </a:r>
            <a:r>
              <a:rPr lang="en-US" sz="2400" dirty="0"/>
              <a:t> from the rest of system</a:t>
            </a:r>
          </a:p>
          <a:p>
            <a:pPr marL="457200" indent="-457200">
              <a:spcBef>
                <a:spcPts val="1776"/>
              </a:spcBef>
              <a:buFont typeface="Arial" charset="0"/>
              <a:buChar char="•"/>
            </a:pPr>
            <a:r>
              <a:rPr lang="en-US" sz="2400" b="1" dirty="0"/>
              <a:t>Attestation</a:t>
            </a:r>
            <a:r>
              <a:rPr lang="en-US" sz="2400" dirty="0"/>
              <a:t>: prove to local/remote system what code is running in enclave</a:t>
            </a:r>
          </a:p>
          <a:p>
            <a:pPr marL="457200" indent="-457200">
              <a:spcBef>
                <a:spcPts val="1776"/>
              </a:spcBef>
              <a:buFont typeface="Arial" charset="0"/>
              <a:buChar char="•"/>
            </a:pPr>
            <a:r>
              <a:rPr lang="en-US" sz="2400" b="1" dirty="0"/>
              <a:t>Minimum TCB</a:t>
            </a:r>
            <a:r>
              <a:rPr lang="en-US" sz="2400" dirty="0"/>
              <a:t>: only processor is trusted</a:t>
            </a:r>
          </a:p>
          <a:p>
            <a:pPr marL="800100" lvl="1" indent="-457200">
              <a:spcBef>
                <a:spcPts val="1776"/>
              </a:spcBef>
              <a:buFont typeface="Arial" charset="0"/>
              <a:buChar char="•"/>
            </a:pPr>
            <a:r>
              <a:rPr lang="en-US" sz="2000" dirty="0"/>
              <a:t>nothing else:  DRAM and peripherals are untrusted</a:t>
            </a:r>
          </a:p>
          <a:p>
            <a:pPr marL="800100" lvl="1" indent="-457200">
              <a:spcBef>
                <a:spcPts val="1776"/>
              </a:spcBef>
              <a:buFont typeface="Arial" charset="0"/>
              <a:buChar char="•"/>
            </a:pPr>
            <a:r>
              <a:rPr lang="en-US" sz="2000" dirty="0"/>
              <a:t>⇒  all writes to memory are encrypted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54B99CA-9DFD-0944-B563-7AC2FB906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3724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21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9511" y="127000"/>
            <a:ext cx="1292489" cy="139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latin typeface="Helvetica" charset="0"/>
                <a:ea typeface="굴림" charset="0"/>
                <a:cs typeface="굴림" charset="0"/>
              </a:rPr>
              <a:t>Authentication: Passwords</a:t>
            </a:r>
          </a:p>
        </p:txBody>
      </p:sp>
      <p:sp>
        <p:nvSpPr>
          <p:cNvPr id="1032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5458" y="825500"/>
            <a:ext cx="7330232" cy="48895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ct val="20000"/>
              </a:spcBef>
            </a:pPr>
            <a:r>
              <a:rPr lang="en-US" altLang="ko-KR" sz="2333" dirty="0">
                <a:ea typeface="굴림" charset="0"/>
                <a:cs typeface="굴림" charset="0"/>
              </a:rPr>
              <a:t>Shared secret between two parties</a:t>
            </a:r>
            <a:endParaRPr lang="en-US" altLang="ko-KR" sz="1500" dirty="0">
              <a:ea typeface="굴림" charset="0"/>
              <a:cs typeface="굴림" charset="0"/>
            </a:endParaRPr>
          </a:p>
          <a:p>
            <a:pPr>
              <a:lnSpc>
                <a:spcPct val="100000"/>
              </a:lnSpc>
              <a:spcBef>
                <a:spcPct val="20000"/>
              </a:spcBef>
            </a:pPr>
            <a:r>
              <a:rPr lang="en-US" altLang="ko-KR" sz="2333" dirty="0">
                <a:ea typeface="굴림" charset="0"/>
                <a:cs typeface="굴림" charset="0"/>
              </a:rPr>
              <a:t>Since only user knows password, someone types </a:t>
            </a:r>
            <a:r>
              <a:rPr lang="en-US" altLang="ko-KR" sz="2333" dirty="0">
                <a:ea typeface="굴림" charset="0"/>
                <a:cs typeface="굴림" charset="0"/>
                <a:sym typeface="Symbol" charset="0"/>
              </a:rPr>
              <a:t>correct password  must be user typing it</a:t>
            </a:r>
            <a:endParaRPr lang="en-US" altLang="ko-KR" sz="1667" dirty="0">
              <a:ea typeface="굴림" charset="0"/>
              <a:cs typeface="굴림" charset="0"/>
              <a:sym typeface="Symbol" charset="0"/>
            </a:endParaRPr>
          </a:p>
          <a:p>
            <a:pPr>
              <a:lnSpc>
                <a:spcPct val="100000"/>
              </a:lnSpc>
              <a:spcBef>
                <a:spcPct val="20000"/>
              </a:spcBef>
            </a:pPr>
            <a:r>
              <a:rPr lang="en-US" altLang="ko-KR" sz="2333" dirty="0">
                <a:ea typeface="굴림" charset="0"/>
                <a:cs typeface="굴림" charset="0"/>
                <a:sym typeface="Symbol" charset="0"/>
              </a:rPr>
              <a:t>Very common technique</a:t>
            </a:r>
            <a:endParaRPr lang="en-US" altLang="ko-KR" sz="1500" dirty="0">
              <a:ea typeface="굴림" charset="0"/>
              <a:cs typeface="굴림" charset="0"/>
            </a:endParaRPr>
          </a:p>
          <a:p>
            <a:pPr>
              <a:lnSpc>
                <a:spcPct val="100000"/>
              </a:lnSpc>
              <a:spcBef>
                <a:spcPct val="20000"/>
              </a:spcBef>
            </a:pPr>
            <a:r>
              <a:rPr lang="en-US" altLang="ko-KR" sz="2333" dirty="0">
                <a:ea typeface="굴림" charset="0"/>
                <a:cs typeface="굴림" charset="0"/>
              </a:rPr>
              <a:t>System keep copy of secret (or something derived from secret) to check against</a:t>
            </a:r>
          </a:p>
          <a:p>
            <a:pPr lvl="1">
              <a:lnSpc>
                <a:spcPct val="100000"/>
              </a:lnSpc>
              <a:spcBef>
                <a:spcPct val="20000"/>
              </a:spcBef>
            </a:pPr>
            <a:r>
              <a:rPr lang="en-US" altLang="ko-KR" sz="2000" dirty="0">
                <a:ea typeface="굴림" charset="0"/>
                <a:cs typeface="굴림" charset="0"/>
              </a:rPr>
              <a:t>What if malicious user gains access to list of passwords?</a:t>
            </a:r>
          </a:p>
          <a:p>
            <a:pPr lvl="2">
              <a:lnSpc>
                <a:spcPct val="100000"/>
              </a:lnSpc>
              <a:spcBef>
                <a:spcPct val="20000"/>
              </a:spcBef>
            </a:pPr>
            <a:r>
              <a:rPr lang="en-US" altLang="ko-KR" sz="1667" dirty="0">
                <a:ea typeface="굴림" charset="0"/>
                <a:cs typeface="굴림" charset="0"/>
              </a:rPr>
              <a:t>Need to obscure information somehow</a:t>
            </a:r>
          </a:p>
          <a:p>
            <a:pPr lvl="1">
              <a:lnSpc>
                <a:spcPct val="100000"/>
              </a:lnSpc>
              <a:spcBef>
                <a:spcPct val="20000"/>
              </a:spcBef>
            </a:pPr>
            <a:r>
              <a:rPr lang="en-US" altLang="ko-KR" sz="2000" dirty="0">
                <a:ea typeface="굴림" charset="0"/>
                <a:cs typeface="굴림" charset="0"/>
              </a:rPr>
              <a:t>Mechanism: utilize a transformation that is difficult to reverse without the right key (e.g., encryption)</a:t>
            </a:r>
          </a:p>
          <a:p>
            <a:pPr>
              <a:lnSpc>
                <a:spcPct val="100000"/>
              </a:lnSpc>
              <a:spcBef>
                <a:spcPct val="20000"/>
              </a:spcBef>
            </a:pPr>
            <a:endParaRPr lang="en-US" altLang="ko-KR" sz="2333" dirty="0">
              <a:ea typeface="굴림" charset="0"/>
              <a:cs typeface="굴림" charset="0"/>
              <a:sym typeface="Symbol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1E5282-F896-F44D-842A-14686590D3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BE6ECD-61F1-CE4B-BB82-6FDD0CA3B21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977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1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1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1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2195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290287" y="1025980"/>
            <a:ext cx="7369731" cy="4403271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400" b="1" u="sng" dirty="0"/>
              <a:t>Server side</a:t>
            </a:r>
            <a:r>
              <a:rPr lang="en-US" sz="2400" dirty="0"/>
              <a:t>:</a:t>
            </a:r>
          </a:p>
          <a:p>
            <a:r>
              <a:rPr lang="en-US" sz="2400" dirty="0"/>
              <a:t>Storing a Web server HTTPS secret key:</a:t>
            </a:r>
          </a:p>
          <a:p>
            <a:pPr lvl="1"/>
            <a:r>
              <a:rPr lang="en-US" sz="2000" dirty="0"/>
              <a:t>key only opened inside an enclave</a:t>
            </a:r>
          </a:p>
          <a:p>
            <a:pPr lvl="1"/>
            <a:r>
              <a:rPr lang="en-US" sz="2100" dirty="0"/>
              <a:t>⇒ malware cannot get the key</a:t>
            </a:r>
          </a:p>
          <a:p>
            <a:r>
              <a:rPr lang="en-US" sz="2400" dirty="0"/>
              <a:t>Running a private job in the cloud: job runs in enclave</a:t>
            </a:r>
          </a:p>
          <a:p>
            <a:pPr lvl="1"/>
            <a:r>
              <a:rPr lang="en-US" sz="2000" dirty="0"/>
              <a:t>Cloud admin cannot get code or data of job</a:t>
            </a:r>
          </a:p>
          <a:p>
            <a:pPr marL="0" indent="0">
              <a:spcBef>
                <a:spcPts val="1776"/>
              </a:spcBef>
              <a:buNone/>
            </a:pPr>
            <a:r>
              <a:rPr lang="en-US" sz="2400" b="1" u="sng" dirty="0"/>
              <a:t>Client side</a:t>
            </a:r>
            <a:r>
              <a:rPr lang="en-US" sz="2400" dirty="0"/>
              <a:t>:</a:t>
            </a:r>
          </a:p>
          <a:p>
            <a:r>
              <a:rPr lang="en-US" sz="2400" dirty="0"/>
              <a:t>Hide anti-virus (AV) signatures:</a:t>
            </a:r>
          </a:p>
          <a:p>
            <a:pPr lvl="1"/>
            <a:r>
              <a:rPr lang="en-US" sz="2000" dirty="0"/>
              <a:t>AV signatures are only opened inside an enclave</a:t>
            </a:r>
          </a:p>
          <a:p>
            <a:pPr lvl="1"/>
            <a:r>
              <a:rPr lang="en-US" sz="2000" dirty="0"/>
              <a:t>not exposed to adversary in the clear</a:t>
            </a:r>
          </a:p>
          <a:p>
            <a:r>
              <a:rPr lang="en-US" sz="2400" dirty="0"/>
              <a:t>Hide proprietary ML models:</a:t>
            </a:r>
          </a:p>
          <a:p>
            <a:pPr lvl="1"/>
            <a:r>
              <a:rPr lang="en-US" sz="2000" dirty="0"/>
              <a:t>Speech detection on smart home devices</a:t>
            </a:r>
          </a:p>
          <a:p>
            <a:pPr lvl="1"/>
            <a:r>
              <a:rPr lang="en-US" sz="2000" dirty="0"/>
              <a:t>Models secret and hidden from competitors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07509" y="3950903"/>
            <a:ext cx="1110992" cy="126970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3287" y="1025980"/>
            <a:ext cx="979457" cy="166952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55959" y="473150"/>
            <a:ext cx="1074111" cy="44486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CBA7B5-F061-3843-8C07-0C26A7D98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900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290287" y="1135725"/>
            <a:ext cx="8592457" cy="528883"/>
          </a:xfrm>
        </p:spPr>
        <p:txBody>
          <a:bodyPr/>
          <a:lstStyle/>
          <a:p>
            <a:pPr algn="ctr"/>
            <a:r>
              <a:rPr lang="en-US" sz="2400" dirty="0"/>
              <a:t>An application defines part of itself as an enclave</a:t>
            </a:r>
          </a:p>
        </p:txBody>
      </p:sp>
      <p:sp>
        <p:nvSpPr>
          <p:cNvPr id="4" name="Rectangle 3"/>
          <p:cNvSpPr/>
          <p:nvPr/>
        </p:nvSpPr>
        <p:spPr>
          <a:xfrm>
            <a:off x="682171" y="1925864"/>
            <a:ext cx="6807200" cy="28448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276601" y="4828722"/>
            <a:ext cx="22554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Process memory</a:t>
            </a:r>
          </a:p>
        </p:txBody>
      </p:sp>
      <p:sp>
        <p:nvSpPr>
          <p:cNvPr id="6" name="Rectangle 5"/>
          <p:cNvSpPr/>
          <p:nvPr/>
        </p:nvSpPr>
        <p:spPr>
          <a:xfrm>
            <a:off x="1364343" y="2462894"/>
            <a:ext cx="2264228" cy="2090057"/>
          </a:xfrm>
          <a:prstGeom prst="rect">
            <a:avLst/>
          </a:prstGeom>
          <a:solidFill>
            <a:srgbClr val="00B0F0"/>
          </a:solidFill>
          <a:ln w="3175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509508" y="1977643"/>
            <a:ext cx="20333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Untrusted part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9789A5E-9A0F-0043-ACA2-457DF5414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51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D45D4A0-6AFA-E048-B540-BCCE463CE22A}"/>
              </a:ext>
            </a:extLst>
          </p:cNvPr>
          <p:cNvSpPr/>
          <p:nvPr/>
        </p:nvSpPr>
        <p:spPr>
          <a:xfrm>
            <a:off x="4782457" y="2439308"/>
            <a:ext cx="2264228" cy="908956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 w="3175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9646F5E-AF8E-9246-B10B-AF2BA4B4866A}"/>
              </a:ext>
            </a:extLst>
          </p:cNvPr>
          <p:cNvSpPr txBox="1"/>
          <p:nvPr/>
        </p:nvSpPr>
        <p:spPr>
          <a:xfrm>
            <a:off x="5349192" y="1977643"/>
            <a:ext cx="11307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Enclave</a:t>
            </a:r>
            <a:endParaRPr lang="en-US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588816F-A251-5549-B478-E88549C369DA}"/>
              </a:ext>
            </a:extLst>
          </p:cNvPr>
          <p:cNvSpPr txBox="1"/>
          <p:nvPr/>
        </p:nvSpPr>
        <p:spPr>
          <a:xfrm>
            <a:off x="1502371" y="2662954"/>
            <a:ext cx="19881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create enclave</a:t>
            </a:r>
            <a:endParaRPr lang="en-US" sz="2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EB910B9-2F29-0E42-8B7B-171DC93A16C5}"/>
              </a:ext>
            </a:extLst>
          </p:cNvPr>
          <p:cNvSpPr txBox="1"/>
          <p:nvPr/>
        </p:nvSpPr>
        <p:spPr>
          <a:xfrm>
            <a:off x="4738870" y="3406322"/>
            <a:ext cx="2477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(isolated memory)</a:t>
            </a:r>
            <a:endParaRPr lang="en-US" sz="2400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DD08D32B-53AC-C54D-890C-D498CB723AA0}"/>
              </a:ext>
            </a:extLst>
          </p:cNvPr>
          <p:cNvSpPr txBox="1">
            <a:spLocks/>
          </p:cNvSpPr>
          <p:nvPr/>
        </p:nvSpPr>
        <p:spPr>
          <a:xfrm>
            <a:off x="188838" y="41793"/>
            <a:ext cx="7793866" cy="7888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rgbClr val="002F6C"/>
                </a:solidFill>
                <a:latin typeface="Trebuchet MS" charset="0"/>
                <a:ea typeface="Trebuchet MS" charset="0"/>
                <a:cs typeface="Trebuchet MS" charset="0"/>
              </a:defRPr>
            </a:lvl1pPr>
          </a:lstStyle>
          <a:p>
            <a:r>
              <a:rPr lang="en-US" dirty="0"/>
              <a:t>Intel SGX: how does it work?</a:t>
            </a:r>
          </a:p>
        </p:txBody>
      </p:sp>
    </p:spTree>
    <p:extLst>
      <p:ext uri="{BB962C8B-B14F-4D97-AF65-F5344CB8AC3E}">
        <p14:creationId xmlns:p14="http://schemas.microsoft.com/office/powerpoint/2010/main" val="2267886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  <p:bldP spid="11" grpId="0"/>
      <p:bldP spid="12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290287" y="1135725"/>
            <a:ext cx="8592457" cy="528883"/>
          </a:xfrm>
        </p:spPr>
        <p:txBody>
          <a:bodyPr/>
          <a:lstStyle/>
          <a:p>
            <a:pPr algn="ctr"/>
            <a:r>
              <a:rPr lang="en-US" sz="2400" dirty="0"/>
              <a:t>An application defines part of itself as an enclave</a:t>
            </a:r>
          </a:p>
        </p:txBody>
      </p:sp>
      <p:sp>
        <p:nvSpPr>
          <p:cNvPr id="4" name="Rectangle 3"/>
          <p:cNvSpPr/>
          <p:nvPr/>
        </p:nvSpPr>
        <p:spPr>
          <a:xfrm>
            <a:off x="682171" y="1925864"/>
            <a:ext cx="6807200" cy="28448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364343" y="2462894"/>
            <a:ext cx="2264228" cy="2090057"/>
          </a:xfrm>
          <a:prstGeom prst="rect">
            <a:avLst/>
          </a:prstGeom>
          <a:solidFill>
            <a:srgbClr val="00B0F0"/>
          </a:solidFill>
          <a:ln w="3175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509508" y="1977643"/>
            <a:ext cx="20333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Untrusted part</a:t>
            </a:r>
          </a:p>
        </p:txBody>
      </p:sp>
      <p:sp>
        <p:nvSpPr>
          <p:cNvPr id="8" name="Rectangle 7"/>
          <p:cNvSpPr/>
          <p:nvPr/>
        </p:nvSpPr>
        <p:spPr>
          <a:xfrm>
            <a:off x="4782457" y="2439308"/>
            <a:ext cx="2547257" cy="908956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 w="3175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349192" y="1977643"/>
            <a:ext cx="11307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Enclave</a:t>
            </a:r>
            <a:endParaRPr 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1502371" y="2662954"/>
            <a:ext cx="19881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create enclave</a:t>
            </a:r>
            <a:endParaRPr lang="en-US" sz="2400" dirty="0"/>
          </a:p>
        </p:txBody>
      </p:sp>
      <p:sp>
        <p:nvSpPr>
          <p:cNvPr id="12" name="TextBox 11"/>
          <p:cNvSpPr txBox="1"/>
          <p:nvPr/>
        </p:nvSpPr>
        <p:spPr>
          <a:xfrm>
            <a:off x="1502370" y="3234454"/>
            <a:ext cx="20674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</a:t>
            </a:r>
            <a:r>
              <a:rPr lang="en-US" sz="2400"/>
              <a:t>all </a:t>
            </a:r>
            <a:r>
              <a:rPr lang="en-US" sz="2400" dirty="0" err="1"/>
              <a:t>TrustedFun</a:t>
            </a:r>
            <a:endParaRPr lang="en-US" sz="2400" dirty="0"/>
          </a:p>
        </p:txBody>
      </p:sp>
      <p:cxnSp>
        <p:nvCxnSpPr>
          <p:cNvPr id="14" name="Straight Arrow Connector 13"/>
          <p:cNvCxnSpPr>
            <a:stCxn id="12" idx="3"/>
          </p:cNvCxnSpPr>
          <p:nvPr/>
        </p:nvCxnSpPr>
        <p:spPr>
          <a:xfrm flipV="1">
            <a:off x="3569795" y="2700564"/>
            <a:ext cx="1212663" cy="7647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782458" y="2462894"/>
            <a:ext cx="27940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enclave code runs</a:t>
            </a:r>
          </a:p>
          <a:p>
            <a:r>
              <a:rPr lang="en-US" sz="2400" dirty="0"/>
              <a:t>using enclave data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782457" y="3346904"/>
            <a:ext cx="2547257" cy="467596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 w="3175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67g35bd954bt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56B3474-8C7D-EB41-BB24-CD45BC93BC0D}"/>
              </a:ext>
            </a:extLst>
          </p:cNvPr>
          <p:cNvSpPr txBox="1"/>
          <p:nvPr/>
        </p:nvSpPr>
        <p:spPr>
          <a:xfrm>
            <a:off x="3276601" y="4828722"/>
            <a:ext cx="22554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Process memory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93F0F7-2DA7-FD40-A843-FDCA0A438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52</a:t>
            </a:fld>
            <a:endParaRPr lang="en-US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17833F5B-59E6-424B-8109-AD009372AA4E}"/>
              </a:ext>
            </a:extLst>
          </p:cNvPr>
          <p:cNvSpPr txBox="1">
            <a:spLocks/>
          </p:cNvSpPr>
          <p:nvPr/>
        </p:nvSpPr>
        <p:spPr>
          <a:xfrm>
            <a:off x="188838" y="41793"/>
            <a:ext cx="7793866" cy="7888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rgbClr val="002F6C"/>
                </a:solidFill>
                <a:latin typeface="Trebuchet MS" charset="0"/>
                <a:ea typeface="Trebuchet MS" charset="0"/>
                <a:cs typeface="Trebuchet MS" charset="0"/>
              </a:defRPr>
            </a:lvl1pPr>
          </a:lstStyle>
          <a:p>
            <a:r>
              <a:rPr lang="en-US" dirty="0"/>
              <a:t>Intel SGX: how does it work?</a:t>
            </a:r>
          </a:p>
        </p:txBody>
      </p:sp>
    </p:spTree>
    <p:extLst>
      <p:ext uri="{BB962C8B-B14F-4D97-AF65-F5344CB8AC3E}">
        <p14:creationId xmlns:p14="http://schemas.microsoft.com/office/powerpoint/2010/main" val="186049621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290287" y="1135725"/>
            <a:ext cx="8592457" cy="528883"/>
          </a:xfrm>
        </p:spPr>
        <p:txBody>
          <a:bodyPr/>
          <a:lstStyle/>
          <a:p>
            <a:pPr algn="ctr"/>
            <a:r>
              <a:rPr lang="en-US" sz="2400" dirty="0"/>
              <a:t>An application defines part of itself as an enclave</a:t>
            </a:r>
          </a:p>
        </p:txBody>
      </p:sp>
      <p:sp>
        <p:nvSpPr>
          <p:cNvPr id="4" name="Rectangle 3"/>
          <p:cNvSpPr/>
          <p:nvPr/>
        </p:nvSpPr>
        <p:spPr>
          <a:xfrm>
            <a:off x="682171" y="1925864"/>
            <a:ext cx="6807200" cy="28448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364343" y="2462894"/>
            <a:ext cx="2264228" cy="2090057"/>
          </a:xfrm>
          <a:prstGeom prst="rect">
            <a:avLst/>
          </a:prstGeom>
          <a:solidFill>
            <a:srgbClr val="00B0F0"/>
          </a:solidFill>
          <a:ln w="3175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509508" y="1977643"/>
            <a:ext cx="20333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Untrusted part</a:t>
            </a:r>
          </a:p>
        </p:txBody>
      </p:sp>
      <p:sp>
        <p:nvSpPr>
          <p:cNvPr id="8" name="Rectangle 7"/>
          <p:cNvSpPr/>
          <p:nvPr/>
        </p:nvSpPr>
        <p:spPr>
          <a:xfrm>
            <a:off x="4782457" y="2439308"/>
            <a:ext cx="2547257" cy="1197882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 w="3175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349192" y="1977643"/>
            <a:ext cx="11307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Enclave</a:t>
            </a:r>
            <a:endParaRPr 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1502371" y="2662954"/>
            <a:ext cx="19881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create enclave</a:t>
            </a:r>
            <a:endParaRPr lang="en-US" sz="2400" dirty="0"/>
          </a:p>
        </p:txBody>
      </p:sp>
      <p:sp>
        <p:nvSpPr>
          <p:cNvPr id="12" name="TextBox 11"/>
          <p:cNvSpPr txBox="1"/>
          <p:nvPr/>
        </p:nvSpPr>
        <p:spPr>
          <a:xfrm>
            <a:off x="1502370" y="3234454"/>
            <a:ext cx="20674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</a:t>
            </a:r>
            <a:r>
              <a:rPr lang="en-US" sz="2400"/>
              <a:t>all </a:t>
            </a:r>
            <a:r>
              <a:rPr lang="en-US" sz="2400" dirty="0" err="1"/>
              <a:t>TrustedFun</a:t>
            </a:r>
            <a:endParaRPr lang="en-US" sz="2400" dirty="0"/>
          </a:p>
        </p:txBody>
      </p:sp>
      <p:cxnSp>
        <p:nvCxnSpPr>
          <p:cNvPr id="14" name="Straight Arrow Connector 13"/>
          <p:cNvCxnSpPr>
            <a:stCxn id="12" idx="3"/>
          </p:cNvCxnSpPr>
          <p:nvPr/>
        </p:nvCxnSpPr>
        <p:spPr>
          <a:xfrm flipV="1">
            <a:off x="3569795" y="2700564"/>
            <a:ext cx="1212663" cy="7647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782458" y="2462894"/>
            <a:ext cx="27940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enclave data only</a:t>
            </a:r>
          </a:p>
          <a:p>
            <a:r>
              <a:rPr lang="en-US" sz="2400" dirty="0"/>
              <a:t>accessible to code</a:t>
            </a:r>
          </a:p>
          <a:p>
            <a:r>
              <a:rPr lang="en-US" sz="2400" dirty="0"/>
              <a:t>in enclave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 flipH="1">
            <a:off x="3628572" y="3124619"/>
            <a:ext cx="1153885" cy="67358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4782457" y="3651705"/>
            <a:ext cx="2547257" cy="467596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 w="3175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67g35bd954bt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4D8B2E6-5A5B-B34F-91BD-A35E234BAF58}"/>
              </a:ext>
            </a:extLst>
          </p:cNvPr>
          <p:cNvSpPr txBox="1"/>
          <p:nvPr/>
        </p:nvSpPr>
        <p:spPr>
          <a:xfrm>
            <a:off x="3276601" y="4828722"/>
            <a:ext cx="22554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Process memory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990D55-B921-6144-94D3-21B0D9BFFC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53</a:t>
            </a:fld>
            <a:endParaRPr lang="en-US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1EC93296-99F0-294D-AA83-2D86BDC5CE79}"/>
              </a:ext>
            </a:extLst>
          </p:cNvPr>
          <p:cNvSpPr txBox="1">
            <a:spLocks/>
          </p:cNvSpPr>
          <p:nvPr/>
        </p:nvSpPr>
        <p:spPr>
          <a:xfrm>
            <a:off x="188838" y="41793"/>
            <a:ext cx="7793866" cy="7888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rgbClr val="002F6C"/>
                </a:solidFill>
                <a:latin typeface="Trebuchet MS" charset="0"/>
                <a:ea typeface="Trebuchet MS" charset="0"/>
                <a:cs typeface="Trebuchet MS" charset="0"/>
              </a:defRPr>
            </a:lvl1pPr>
          </a:lstStyle>
          <a:p>
            <a:r>
              <a:rPr lang="en-US" dirty="0"/>
              <a:t>Intel SGX: how does it work?</a:t>
            </a:r>
          </a:p>
        </p:txBody>
      </p:sp>
    </p:spTree>
    <p:extLst>
      <p:ext uri="{BB962C8B-B14F-4D97-AF65-F5344CB8AC3E}">
        <p14:creationId xmlns:p14="http://schemas.microsoft.com/office/powerpoint/2010/main" val="144932249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it work?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290287" y="1104900"/>
            <a:ext cx="8592457" cy="514370"/>
          </a:xfrm>
        </p:spPr>
        <p:txBody>
          <a:bodyPr/>
          <a:lstStyle/>
          <a:p>
            <a:r>
              <a:rPr lang="en-US" sz="2400" dirty="0"/>
              <a:t>Part of process memory holds the enclave: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580572" y="2077357"/>
            <a:ext cx="7953829" cy="1640114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164113" y="3717476"/>
            <a:ext cx="22552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Process memory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870858" y="2222501"/>
            <a:ext cx="943429" cy="1393371"/>
          </a:xfrm>
          <a:prstGeom prst="roundRect">
            <a:avLst/>
          </a:prstGeom>
          <a:solidFill>
            <a:srgbClr val="00B0F0"/>
          </a:solidFill>
          <a:ln w="3175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app</a:t>
            </a:r>
          </a:p>
          <a:p>
            <a:pPr algn="ctr"/>
            <a:r>
              <a:rPr lang="en-US" sz="2400" dirty="0"/>
              <a:t>code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7409544" y="2222501"/>
            <a:ext cx="943429" cy="1393371"/>
          </a:xfrm>
          <a:prstGeom prst="roundRect">
            <a:avLst/>
          </a:prstGeom>
          <a:solidFill>
            <a:srgbClr val="00B0F0"/>
          </a:solidFill>
          <a:ln w="3175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OS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1024664" y="1729016"/>
            <a:ext cx="6358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low</a:t>
            </a:r>
            <a:endParaRPr 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7563350" y="1714501"/>
            <a:ext cx="7232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high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2815771" y="2177559"/>
            <a:ext cx="3439886" cy="1481855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 w="3175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3512458" y="1714501"/>
            <a:ext cx="11339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enclave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3040742" y="2221802"/>
            <a:ext cx="1313544" cy="1393371"/>
          </a:xfrm>
          <a:prstGeom prst="roundRect">
            <a:avLst/>
          </a:prstGeom>
          <a:solidFill>
            <a:srgbClr val="FF0000"/>
          </a:solidFill>
          <a:ln w="3175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enclave</a:t>
            </a:r>
          </a:p>
          <a:p>
            <a:pPr algn="ctr"/>
            <a:r>
              <a:rPr lang="en-US" sz="2400" dirty="0"/>
              <a:t>code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4412343" y="2221800"/>
            <a:ext cx="1313544" cy="1393371"/>
          </a:xfrm>
          <a:prstGeom prst="roundRect">
            <a:avLst/>
          </a:prstGeom>
          <a:solidFill>
            <a:srgbClr val="FF0000"/>
          </a:solidFill>
          <a:ln w="3175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enclave</a:t>
            </a:r>
          </a:p>
          <a:p>
            <a:pPr algn="ctr"/>
            <a:r>
              <a:rPr lang="en-US" sz="2400" dirty="0"/>
              <a:t>data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27B5841-8484-FA4C-A510-9F2BF1907EAE}"/>
              </a:ext>
            </a:extLst>
          </p:cNvPr>
          <p:cNvSpPr txBox="1"/>
          <p:nvPr/>
        </p:nvSpPr>
        <p:spPr>
          <a:xfrm>
            <a:off x="76200" y="4381500"/>
            <a:ext cx="9062096" cy="9584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Enclave code and data are stored encrypted in main memory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Processor prevents access to cached enclave data outside of enclave.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36AFA75F-268F-6C47-8DFA-E7859CE57C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105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  <p:bldP spid="12" grpId="0" animBg="1"/>
      <p:bldP spid="13" grpId="0" animBg="1"/>
      <p:bldP spid="14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Creating an enclave: new instructions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457200" y="1181101"/>
            <a:ext cx="8534400" cy="4145757"/>
          </a:xfrm>
        </p:spPr>
        <p:txBody>
          <a:bodyPr/>
          <a:lstStyle/>
          <a:p>
            <a:pPr marL="342900" indent="-342900">
              <a:buFont typeface="Arial" charset="0"/>
              <a:buChar char="•"/>
            </a:pPr>
            <a:r>
              <a:rPr lang="en-US" sz="2400" b="1" dirty="0"/>
              <a:t>ECREATE</a:t>
            </a:r>
            <a:r>
              <a:rPr lang="en-US" sz="2400" dirty="0"/>
              <a:t>: establish memory address for enclave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b="1" dirty="0"/>
              <a:t>EADD</a:t>
            </a:r>
            <a:r>
              <a:rPr lang="en-US" sz="2400" dirty="0"/>
              <a:t>:	copies memory pages into enclave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b="1" dirty="0"/>
              <a:t>EEXTEND</a:t>
            </a:r>
            <a:r>
              <a:rPr lang="en-US" sz="2400" dirty="0"/>
              <a:t>: computes hash of enclave contents </a:t>
            </a:r>
            <a:r>
              <a:rPr lang="en-US" sz="1800" dirty="0"/>
              <a:t>(256 bytes at a time)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b="1" dirty="0"/>
              <a:t>EINIT</a:t>
            </a:r>
            <a:r>
              <a:rPr lang="en-US" sz="2400" dirty="0"/>
              <a:t>: verifies that hashed content is properly signed</a:t>
            </a:r>
          </a:p>
          <a:p>
            <a:pPr marL="685800" lvl="1" indent="-342900">
              <a:buFont typeface="Arial" charset="0"/>
              <a:buChar char="•"/>
            </a:pPr>
            <a:r>
              <a:rPr lang="en-US" sz="2000" dirty="0"/>
              <a:t>if so, initializes enclave   </a:t>
            </a:r>
            <a:r>
              <a:rPr lang="en-US" sz="1600" dirty="0"/>
              <a:t>(signature = RSA-3072)</a:t>
            </a:r>
          </a:p>
          <a:p>
            <a:pPr marL="342900" indent="-342900">
              <a:buFont typeface="Arial" charset="0"/>
              <a:buChar char="•"/>
            </a:pPr>
            <a:endParaRPr lang="en-US" sz="2400" dirty="0"/>
          </a:p>
          <a:p>
            <a:pPr marL="342900" indent="-342900">
              <a:buFont typeface="Arial" charset="0"/>
              <a:buChar char="•"/>
            </a:pPr>
            <a:r>
              <a:rPr lang="en-US" sz="2400" b="1" dirty="0"/>
              <a:t>EENTER</a:t>
            </a:r>
            <a:r>
              <a:rPr lang="en-US" sz="2400" dirty="0"/>
              <a:t>: call a function inside enclave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b="1" dirty="0"/>
              <a:t>EEXIT</a:t>
            </a:r>
            <a:r>
              <a:rPr lang="en-US" sz="2400" dirty="0"/>
              <a:t>:	return from enclave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B58745-CF82-8042-9630-EE05455FF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911072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/>
          <p:cNvSpPr/>
          <p:nvPr/>
        </p:nvSpPr>
        <p:spPr>
          <a:xfrm>
            <a:off x="136838" y="3020612"/>
            <a:ext cx="7134819" cy="23455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6838" y="95250"/>
            <a:ext cx="8876529" cy="857250"/>
          </a:xfrm>
        </p:spPr>
        <p:txBody>
          <a:bodyPr>
            <a:normAutofit/>
          </a:bodyPr>
          <a:lstStyle/>
          <a:p>
            <a:r>
              <a:rPr lang="en-US" sz="2800" dirty="0"/>
              <a:t>Provisioning enclave with secrets: </a:t>
            </a:r>
            <a:r>
              <a:rPr lang="en-US" sz="2800" u="sng" dirty="0"/>
              <a:t>attestation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261128" y="1122253"/>
            <a:ext cx="8882873" cy="1652965"/>
          </a:xfrm>
        </p:spPr>
        <p:txBody>
          <a:bodyPr anchor="t"/>
          <a:lstStyle/>
          <a:p>
            <a:r>
              <a:rPr lang="en-US" sz="2000" dirty="0"/>
              <a:t>The problem: enclave memory is </a:t>
            </a:r>
            <a:r>
              <a:rPr lang="en-US" sz="2000" u="sng" dirty="0"/>
              <a:t>in the clear</a:t>
            </a:r>
            <a:r>
              <a:rPr lang="en-US" sz="2000" dirty="0"/>
              <a:t> prior to activation (EINIT)</a:t>
            </a:r>
          </a:p>
          <a:p>
            <a:r>
              <a:rPr lang="en-US" sz="2000" dirty="0"/>
              <a:t>How to get secrets into enclave?</a:t>
            </a:r>
          </a:p>
          <a:p>
            <a:pPr marL="342900" indent="-342900">
              <a:buFont typeface="Arial" charset="0"/>
              <a:buChar char="•"/>
            </a:pPr>
            <a:endParaRPr lang="en-US" sz="2000" dirty="0"/>
          </a:p>
          <a:p>
            <a:r>
              <a:rPr lang="en-US" sz="2000" b="1" dirty="0"/>
              <a:t>Remote Attestation </a:t>
            </a:r>
            <a:r>
              <a:rPr lang="en-US" sz="2000" dirty="0"/>
              <a:t>(simplified):</a:t>
            </a:r>
          </a:p>
          <a:p>
            <a:pPr marL="342900" indent="-342900">
              <a:buFont typeface="Arial" charset="0"/>
              <a:buChar char="•"/>
            </a:pPr>
            <a:endParaRPr lang="en-US" sz="2000" dirty="0"/>
          </a:p>
          <a:p>
            <a:endParaRPr lang="en-U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3910" y="3228967"/>
            <a:ext cx="979457" cy="1669529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4966020" y="3511993"/>
            <a:ext cx="1930400" cy="1146629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 w="3175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enclave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286527" y="3214449"/>
            <a:ext cx="2394858" cy="870858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 w="3175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Intel’s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app  enclave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286527" y="4352741"/>
            <a:ext cx="2394858" cy="940435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 w="3175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Intel’s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quoting enclave</a:t>
            </a:r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2739442" y="3394507"/>
            <a:ext cx="2226579" cy="690800"/>
            <a:chOff x="2739441" y="3108757"/>
            <a:chExt cx="2226579" cy="690800"/>
          </a:xfrm>
        </p:grpSpPr>
        <p:cxnSp>
          <p:nvCxnSpPr>
            <p:cNvPr id="11" name="Straight Arrow Connector 10"/>
            <p:cNvCxnSpPr>
              <a:stCxn id="5" idx="1"/>
            </p:cNvCxnSpPr>
            <p:nvPr/>
          </p:nvCxnSpPr>
          <p:spPr>
            <a:xfrm flipH="1" flipV="1">
              <a:off x="2739441" y="3226242"/>
              <a:ext cx="2226579" cy="573315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 rot="892495">
              <a:off x="3055350" y="3108757"/>
              <a:ext cx="161553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err="1">
                  <a:solidFill>
                    <a:srgbClr val="7030A0"/>
                  </a:solidFill>
                </a:rPr>
                <a:t>pk</a:t>
              </a:r>
              <a:r>
                <a:rPr lang="en-US" sz="2400" dirty="0">
                  <a:solidFill>
                    <a:srgbClr val="7030A0"/>
                  </a:solidFill>
                </a:rPr>
                <a:t>,  report</a:t>
              </a: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5358440" y="3114246"/>
            <a:ext cx="10550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solidFill>
                  <a:srgbClr val="7030A0"/>
                </a:solidFill>
              </a:rPr>
              <a:t>pk</a:t>
            </a:r>
            <a:r>
              <a:rPr lang="en-US" sz="2400" b="1" dirty="0">
                <a:solidFill>
                  <a:srgbClr val="7030A0"/>
                </a:solidFill>
              </a:rPr>
              <a:t>,  </a:t>
            </a:r>
            <a:r>
              <a:rPr lang="en-US" sz="2400" b="1" dirty="0" err="1">
                <a:solidFill>
                  <a:srgbClr val="7030A0"/>
                </a:solidFill>
              </a:rPr>
              <a:t>sk</a:t>
            </a:r>
            <a:r>
              <a:rPr lang="en-US" sz="2400" b="1" dirty="0">
                <a:solidFill>
                  <a:srgbClr val="7030A0"/>
                </a:solidFill>
              </a:rPr>
              <a:t> </a:t>
            </a:r>
          </a:p>
        </p:txBody>
      </p:sp>
      <p:cxnSp>
        <p:nvCxnSpPr>
          <p:cNvPr id="17" name="Straight Arrow Connector 16"/>
          <p:cNvCxnSpPr>
            <a:stCxn id="7" idx="2"/>
            <a:endCxn id="9" idx="0"/>
          </p:cNvCxnSpPr>
          <p:nvPr/>
        </p:nvCxnSpPr>
        <p:spPr>
          <a:xfrm>
            <a:off x="1483956" y="4085308"/>
            <a:ext cx="0" cy="26743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5" name="Group 24"/>
          <p:cNvGrpSpPr/>
          <p:nvPr/>
        </p:nvGrpSpPr>
        <p:grpSpPr>
          <a:xfrm>
            <a:off x="2651549" y="4367255"/>
            <a:ext cx="2733293" cy="573695"/>
            <a:chOff x="2651548" y="4081504"/>
            <a:chExt cx="2733293" cy="573695"/>
          </a:xfrm>
        </p:grpSpPr>
        <p:cxnSp>
          <p:nvCxnSpPr>
            <p:cNvPr id="19" name="Straight Arrow Connector 18"/>
            <p:cNvCxnSpPr/>
            <p:nvPr/>
          </p:nvCxnSpPr>
          <p:spPr>
            <a:xfrm flipV="1">
              <a:off x="2681385" y="4081504"/>
              <a:ext cx="2226579" cy="47021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 rot="20835513">
              <a:off x="2651548" y="4193534"/>
              <a:ext cx="273329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7030A0"/>
                  </a:solidFill>
                </a:rPr>
                <a:t>c</a:t>
              </a:r>
              <a:r>
                <a:rPr lang="en-US" sz="2400">
                  <a:solidFill>
                    <a:srgbClr val="7030A0"/>
                  </a:solidFill>
                </a:rPr>
                <a:t>ert </a:t>
              </a:r>
              <a:r>
                <a:rPr lang="en-US" sz="2400" dirty="0">
                  <a:solidFill>
                    <a:srgbClr val="7030A0"/>
                  </a:solidFill>
                </a:rPr>
                <a:t>= [</a:t>
              </a:r>
              <a:r>
                <a:rPr lang="en-US" sz="2400" dirty="0" err="1">
                  <a:solidFill>
                    <a:srgbClr val="7030A0"/>
                  </a:solidFill>
                </a:rPr>
                <a:t>pk</a:t>
              </a:r>
              <a:r>
                <a:rPr lang="en-US" sz="2400" dirty="0">
                  <a:solidFill>
                    <a:srgbClr val="7030A0"/>
                  </a:solidFill>
                </a:rPr>
                <a:t>, report]</a:t>
              </a:r>
            </a:p>
          </p:txBody>
        </p:sp>
      </p:grpSp>
      <p:cxnSp>
        <p:nvCxnSpPr>
          <p:cNvPr id="23" name="Straight Arrow Connector 22"/>
          <p:cNvCxnSpPr/>
          <p:nvPr/>
        </p:nvCxnSpPr>
        <p:spPr>
          <a:xfrm flipV="1">
            <a:off x="6896421" y="4150813"/>
            <a:ext cx="1137489" cy="21576"/>
          </a:xfrm>
          <a:prstGeom prst="straightConnector1">
            <a:avLst/>
          </a:prstGeom>
          <a:ln w="76200">
            <a:headEnd type="triangl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4966020" y="2245180"/>
            <a:ext cx="3763274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7030A0"/>
                </a:solidFill>
              </a:rPr>
              <a:t>report:  contains  hash(code)</a:t>
            </a:r>
            <a:endParaRPr lang="en-US" sz="2400" dirty="0">
              <a:solidFill>
                <a:srgbClr val="7030A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271657" y="4753659"/>
            <a:ext cx="17310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validate cert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402100" y="6131186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/>
          </a:p>
        </p:txBody>
      </p:sp>
      <p:sp>
        <p:nvSpPr>
          <p:cNvPr id="29" name="Rectangular Callout 28"/>
          <p:cNvSpPr/>
          <p:nvPr/>
        </p:nvSpPr>
        <p:spPr>
          <a:xfrm>
            <a:off x="6212114" y="1621067"/>
            <a:ext cx="2017486" cy="612648"/>
          </a:xfrm>
          <a:prstGeom prst="wedgeRectCallout">
            <a:avLst>
              <a:gd name="adj1" fmla="val 15138"/>
              <a:gd name="adj2" fmla="val 349162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E(</a:t>
            </a:r>
            <a:r>
              <a:rPr lang="en-US" sz="2400" dirty="0" err="1">
                <a:solidFill>
                  <a:schemeClr val="tx1"/>
                </a:solidFill>
              </a:rPr>
              <a:t>pk</a:t>
            </a:r>
            <a:r>
              <a:rPr lang="en-US" sz="2400" dirty="0">
                <a:solidFill>
                  <a:schemeClr val="tx1"/>
                </a:solidFill>
              </a:rPr>
              <a:t>,  </a:t>
            </a:r>
            <a:r>
              <a:rPr lang="en-US" sz="2400" b="1" dirty="0">
                <a:solidFill>
                  <a:srgbClr val="FF0000"/>
                </a:solidFill>
              </a:rPr>
              <a:t>data</a:t>
            </a:r>
            <a:r>
              <a:rPr lang="en-US" sz="24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503698" y="4236628"/>
            <a:ext cx="8515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data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FFF10E-C66D-3C41-9084-3393B3B44524}"/>
              </a:ext>
            </a:extLst>
          </p:cNvPr>
          <p:cNvSpPr txBox="1"/>
          <p:nvPr/>
        </p:nvSpPr>
        <p:spPr>
          <a:xfrm>
            <a:off x="381000" y="4469368"/>
            <a:ext cx="402674" cy="400110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sz="2000" dirty="0" err="1">
                <a:solidFill>
                  <a:srgbClr val="FFFF00"/>
                </a:solidFill>
              </a:rPr>
              <a:t>sk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A519F8F-A66C-C644-9CA7-70927F0238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308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6" grpId="0" animBg="1"/>
      <p:bldP spid="26" grpId="1" animBg="1"/>
      <p:bldP spid="27" grpId="0"/>
      <p:bldP spid="29" grpId="0" animBg="1"/>
      <p:bldP spid="30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SGX 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290287" y="1288124"/>
            <a:ext cx="8592457" cy="3931576"/>
          </a:xfrm>
        </p:spPr>
        <p:txBody>
          <a:bodyPr anchor="t">
            <a:normAutofit/>
          </a:bodyPr>
          <a:lstStyle/>
          <a:p>
            <a:r>
              <a:rPr lang="en-US" sz="2400" dirty="0"/>
              <a:t>SGX: an architecture for managing secret data</a:t>
            </a:r>
          </a:p>
          <a:p>
            <a:r>
              <a:rPr lang="en-US" sz="2400" dirty="0"/>
              <a:t>Intended to process data that cannot be read by </a:t>
            </a:r>
            <a:br>
              <a:rPr lang="en-US" sz="2400" dirty="0"/>
            </a:br>
            <a:r>
              <a:rPr lang="en-US" sz="2400" dirty="0"/>
              <a:t>anyone, except for code running in enclave</a:t>
            </a:r>
          </a:p>
          <a:p>
            <a:r>
              <a:rPr lang="en-US" sz="2400" dirty="0"/>
              <a:t>Attestation: proves what code is running in enclave</a:t>
            </a:r>
          </a:p>
          <a:p>
            <a:r>
              <a:rPr lang="en-US" sz="2400" dirty="0"/>
              <a:t>Minimal TCB: nothing trusted except for x86 processor</a:t>
            </a:r>
          </a:p>
          <a:p>
            <a:r>
              <a:rPr lang="en-US" sz="2400" dirty="0"/>
              <a:t>Not suitable for legacy applications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6FAFE4-964F-6F4D-8CD9-4479FAD8F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17540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5FE528-036F-A74C-8BA3-3A4B262AD3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example application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D371D5-9F94-764A-92F3-8D9AB9EC2E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33500"/>
            <a:ext cx="8229600" cy="6096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Data science on federated data: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39BC92-028C-B346-A68D-EB2171B04B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292245" y="2152650"/>
            <a:ext cx="2330265" cy="120167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3DA88B3-4984-A147-B7DD-CCBE8EE920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1" y="2152758"/>
            <a:ext cx="2330055" cy="1201562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F68534CE-1123-2648-A48D-4E0FC0393DA8}"/>
              </a:ext>
            </a:extLst>
          </p:cNvPr>
          <p:cNvGrpSpPr/>
          <p:nvPr/>
        </p:nvGrpSpPr>
        <p:grpSpPr>
          <a:xfrm>
            <a:off x="2819400" y="2577172"/>
            <a:ext cx="2819400" cy="432728"/>
            <a:chOff x="2819400" y="2291422"/>
            <a:chExt cx="2819400" cy="432728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FB68560B-4528-E143-B34C-4B62BC9C606A}"/>
                </a:ext>
              </a:extLst>
            </p:cNvPr>
            <p:cNvCxnSpPr>
              <a:cxnSpLocks/>
            </p:cNvCxnSpPr>
            <p:nvPr/>
          </p:nvCxnSpPr>
          <p:spPr>
            <a:xfrm>
              <a:off x="2819400" y="2291422"/>
              <a:ext cx="2768263" cy="2070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20B886B3-1F5B-A04F-B5EB-D4B34C957A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19400" y="2724150"/>
              <a:ext cx="28194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ECED6D8-B11D-E54F-9892-2B5647E4BB30}"/>
                </a:ext>
              </a:extLst>
            </p:cNvPr>
            <p:cNvSpPr txBox="1"/>
            <p:nvPr/>
          </p:nvSpPr>
          <p:spPr>
            <a:xfrm>
              <a:off x="3537102" y="2326761"/>
              <a:ext cx="20505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MPC protocol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84A66526-E033-AE42-996E-05533A7B265C}"/>
              </a:ext>
            </a:extLst>
          </p:cNvPr>
          <p:cNvSpPr txBox="1"/>
          <p:nvPr/>
        </p:nvSpPr>
        <p:spPr>
          <a:xfrm>
            <a:off x="838201" y="3379204"/>
            <a:ext cx="9976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dataset1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236AA0E-00A1-BD48-9D24-50A149D13A06}"/>
              </a:ext>
            </a:extLst>
          </p:cNvPr>
          <p:cNvSpPr txBox="1"/>
          <p:nvPr/>
        </p:nvSpPr>
        <p:spPr>
          <a:xfrm>
            <a:off x="6477001" y="3400347"/>
            <a:ext cx="9976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dataset2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77FD390-690F-814B-8B58-551CF1587EC3}"/>
              </a:ext>
            </a:extLst>
          </p:cNvPr>
          <p:cNvSpPr txBox="1"/>
          <p:nvPr/>
        </p:nvSpPr>
        <p:spPr>
          <a:xfrm>
            <a:off x="547148" y="4034475"/>
            <a:ext cx="68116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Can we run analysis on  union(dataset1, dataset2)  ??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424E4D1-AE63-7548-8B19-7272A68F021F}"/>
              </a:ext>
            </a:extLst>
          </p:cNvPr>
          <p:cNvSpPr txBox="1"/>
          <p:nvPr/>
        </p:nvSpPr>
        <p:spPr>
          <a:xfrm>
            <a:off x="533401" y="4655338"/>
            <a:ext cx="82433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For simple computations, can use multiparty computation (MPC)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D72EE85-B07F-2845-A6E4-E3C810427D54}"/>
              </a:ext>
            </a:extLst>
          </p:cNvPr>
          <p:cNvGrpSpPr/>
          <p:nvPr/>
        </p:nvGrpSpPr>
        <p:grpSpPr>
          <a:xfrm>
            <a:off x="3505200" y="3244118"/>
            <a:ext cx="1545596" cy="665989"/>
            <a:chOff x="3505200" y="2958367"/>
            <a:chExt cx="1545596" cy="665989"/>
          </a:xfrm>
        </p:grpSpPr>
        <p:cxnSp>
          <p:nvCxnSpPr>
            <p:cNvPr id="23" name="Elbow Connector 22">
              <a:extLst>
                <a:ext uri="{FF2B5EF4-FFF2-40B4-BE49-F238E27FC236}">
                  <a16:creationId xmlns:a16="http://schemas.microsoft.com/office/drawing/2014/main" id="{C323D940-5B27-D447-A091-8CF29B43F76A}"/>
                </a:ext>
              </a:extLst>
            </p:cNvPr>
            <p:cNvCxnSpPr/>
            <p:nvPr/>
          </p:nvCxnSpPr>
          <p:spPr>
            <a:xfrm>
              <a:off x="3505200" y="2958367"/>
              <a:ext cx="685800" cy="455624"/>
            </a:xfrm>
            <a:prstGeom prst="bentConnector3">
              <a:avLst>
                <a:gd name="adj1" fmla="val 183"/>
              </a:avLst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9315BC2-92A0-8C40-A886-041FDE005775}"/>
                </a:ext>
              </a:extLst>
            </p:cNvPr>
            <p:cNvSpPr txBox="1"/>
            <p:nvPr/>
          </p:nvSpPr>
          <p:spPr>
            <a:xfrm>
              <a:off x="4153627" y="3162691"/>
              <a:ext cx="89716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result</a:t>
              </a:r>
            </a:p>
          </p:txBody>
        </p:sp>
      </p:grp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831ED0-5FE3-5E4C-B016-D3A43B1F85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2277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5FE528-036F-A74C-8BA3-3A4B262AD3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example application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D371D5-9F94-764A-92F3-8D9AB9EC2E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33500"/>
            <a:ext cx="8229600" cy="6096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Data science on federated data: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39BC92-028C-B346-A68D-EB2171B04B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292245" y="2152650"/>
            <a:ext cx="2330265" cy="120167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3DA88B3-4984-A147-B7DD-CCBE8EE920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1" y="2152758"/>
            <a:ext cx="2330055" cy="120156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4A66526-E033-AE42-996E-05533A7B265C}"/>
              </a:ext>
            </a:extLst>
          </p:cNvPr>
          <p:cNvSpPr txBox="1"/>
          <p:nvPr/>
        </p:nvSpPr>
        <p:spPr>
          <a:xfrm>
            <a:off x="838201" y="3379204"/>
            <a:ext cx="9976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dataset1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236AA0E-00A1-BD48-9D24-50A149D13A06}"/>
              </a:ext>
            </a:extLst>
          </p:cNvPr>
          <p:cNvSpPr txBox="1"/>
          <p:nvPr/>
        </p:nvSpPr>
        <p:spPr>
          <a:xfrm>
            <a:off x="6477001" y="3400347"/>
            <a:ext cx="9976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dataset2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77FD390-690F-814B-8B58-551CF1587EC3}"/>
              </a:ext>
            </a:extLst>
          </p:cNvPr>
          <p:cNvSpPr txBox="1"/>
          <p:nvPr/>
        </p:nvSpPr>
        <p:spPr>
          <a:xfrm>
            <a:off x="609601" y="4421121"/>
            <a:ext cx="78646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For more complex analysis, can use (secure) hardware enclave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6497A21-0397-D641-9F07-9951A0562EBA}"/>
              </a:ext>
            </a:extLst>
          </p:cNvPr>
          <p:cNvSpPr/>
          <p:nvPr/>
        </p:nvSpPr>
        <p:spPr>
          <a:xfrm>
            <a:off x="3902054" y="2400300"/>
            <a:ext cx="914400" cy="914400"/>
          </a:xfrm>
          <a:prstGeom prst="rect">
            <a:avLst/>
          </a:prstGeom>
          <a:noFill/>
          <a:ln w="101600" cmpd="dbl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0AB993-43B0-8A43-BA13-5A2C770FED6E}"/>
              </a:ext>
            </a:extLst>
          </p:cNvPr>
          <p:cNvSpPr txBox="1"/>
          <p:nvPr/>
        </p:nvSpPr>
        <p:spPr>
          <a:xfrm>
            <a:off x="3922193" y="1943100"/>
            <a:ext cx="896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enclave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188E149-9115-1448-A69F-B6BE7FF6F26D}"/>
              </a:ext>
            </a:extLst>
          </p:cNvPr>
          <p:cNvSpPr txBox="1"/>
          <p:nvPr/>
        </p:nvSpPr>
        <p:spPr>
          <a:xfrm>
            <a:off x="3901332" y="2515970"/>
            <a:ext cx="9151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analysis</a:t>
            </a:r>
            <a:br>
              <a:rPr lang="en-US" dirty="0"/>
            </a:br>
            <a:r>
              <a:rPr lang="en-US" dirty="0"/>
              <a:t>code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C4EBB8D-9A3C-EB41-8694-2B892C5232C8}"/>
              </a:ext>
            </a:extLst>
          </p:cNvPr>
          <p:cNvGrpSpPr/>
          <p:nvPr/>
        </p:nvGrpSpPr>
        <p:grpSpPr>
          <a:xfrm>
            <a:off x="4877876" y="2227804"/>
            <a:ext cx="1218125" cy="369332"/>
            <a:chOff x="4877875" y="1942054"/>
            <a:chExt cx="1218125" cy="369332"/>
          </a:xfrm>
        </p:grpSpPr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6F942EE8-E3BE-6C45-A5F7-DFC8BA2C7D19}"/>
                </a:ext>
              </a:extLst>
            </p:cNvPr>
            <p:cNvCxnSpPr>
              <a:cxnSpLocks/>
            </p:cNvCxnSpPr>
            <p:nvPr/>
          </p:nvCxnSpPr>
          <p:spPr>
            <a:xfrm>
              <a:off x="4877875" y="2248584"/>
              <a:ext cx="1218125" cy="0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B1C8690-8715-4F48-8D0A-01F7C9265217}"/>
                </a:ext>
              </a:extLst>
            </p:cNvPr>
            <p:cNvSpPr txBox="1"/>
            <p:nvPr/>
          </p:nvSpPr>
          <p:spPr>
            <a:xfrm>
              <a:off x="4939296" y="1942054"/>
              <a:ext cx="8915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pk, cert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1CFB81F-203A-A24E-82AF-1322D3AE8005}"/>
              </a:ext>
            </a:extLst>
          </p:cNvPr>
          <p:cNvGrpSpPr/>
          <p:nvPr/>
        </p:nvGrpSpPr>
        <p:grpSpPr>
          <a:xfrm flipH="1">
            <a:off x="2514601" y="2239472"/>
            <a:ext cx="1311607" cy="369332"/>
            <a:chOff x="4953000" y="1915795"/>
            <a:chExt cx="1311607" cy="369332"/>
          </a:xfrm>
        </p:grpSpPr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ABEF6F36-09E9-4E45-B29B-CAE5054874F7}"/>
                </a:ext>
              </a:extLst>
            </p:cNvPr>
            <p:cNvCxnSpPr>
              <a:cxnSpLocks/>
            </p:cNvCxnSpPr>
            <p:nvPr/>
          </p:nvCxnSpPr>
          <p:spPr>
            <a:xfrm>
              <a:off x="4953000" y="2248584"/>
              <a:ext cx="1311607" cy="5323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8BDD5E0-740E-EF45-8642-3FB237E19732}"/>
                </a:ext>
              </a:extLst>
            </p:cNvPr>
            <p:cNvSpPr txBox="1"/>
            <p:nvPr/>
          </p:nvSpPr>
          <p:spPr>
            <a:xfrm>
              <a:off x="5162306" y="1915795"/>
              <a:ext cx="8915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pk, cert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D0997BC8-41AF-154F-B960-69E249787F88}"/>
              </a:ext>
            </a:extLst>
          </p:cNvPr>
          <p:cNvGrpSpPr/>
          <p:nvPr/>
        </p:nvGrpSpPr>
        <p:grpSpPr>
          <a:xfrm>
            <a:off x="2477960" y="2773053"/>
            <a:ext cx="1355098" cy="369332"/>
            <a:chOff x="4909509" y="1935891"/>
            <a:chExt cx="1355098" cy="369332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EAA7B95-0609-1549-A6C6-6195696CBC60}"/>
                </a:ext>
              </a:extLst>
            </p:cNvPr>
            <p:cNvCxnSpPr>
              <a:cxnSpLocks/>
            </p:cNvCxnSpPr>
            <p:nvPr/>
          </p:nvCxnSpPr>
          <p:spPr>
            <a:xfrm>
              <a:off x="4953000" y="2248584"/>
              <a:ext cx="1311607" cy="5323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1F112EE-9121-834B-B116-DE68FA49BE13}"/>
                </a:ext>
              </a:extLst>
            </p:cNvPr>
            <p:cNvSpPr txBox="1"/>
            <p:nvPr/>
          </p:nvSpPr>
          <p:spPr>
            <a:xfrm>
              <a:off x="4909509" y="1935891"/>
              <a:ext cx="13066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E(pk, data1)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36CD26E6-F6F2-C04D-BAA5-C34C6008A680}"/>
              </a:ext>
            </a:extLst>
          </p:cNvPr>
          <p:cNvGrpSpPr/>
          <p:nvPr/>
        </p:nvGrpSpPr>
        <p:grpSpPr>
          <a:xfrm flipH="1">
            <a:off x="4877876" y="2716414"/>
            <a:ext cx="1441919" cy="369332"/>
            <a:chOff x="4871409" y="1935891"/>
            <a:chExt cx="1441919" cy="369332"/>
          </a:xfrm>
        </p:grpSpPr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85E09251-6646-C84C-9791-03D2EFB001B3}"/>
                </a:ext>
              </a:extLst>
            </p:cNvPr>
            <p:cNvCxnSpPr>
              <a:cxnSpLocks/>
            </p:cNvCxnSpPr>
            <p:nvPr/>
          </p:nvCxnSpPr>
          <p:spPr>
            <a:xfrm>
              <a:off x="4952999" y="2248584"/>
              <a:ext cx="1360329" cy="0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1A26C39-ECAD-E845-BC1A-CC5FFFA52A4C}"/>
                </a:ext>
              </a:extLst>
            </p:cNvPr>
            <p:cNvSpPr txBox="1"/>
            <p:nvPr/>
          </p:nvSpPr>
          <p:spPr>
            <a:xfrm>
              <a:off x="4871409" y="1935891"/>
              <a:ext cx="13066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E(pk, data2)</a:t>
              </a: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D60E628C-0B99-AB40-B01D-B6480C290EC4}"/>
              </a:ext>
            </a:extLst>
          </p:cNvPr>
          <p:cNvSpPr txBox="1"/>
          <p:nvPr/>
        </p:nvSpPr>
        <p:spPr>
          <a:xfrm>
            <a:off x="3628180" y="3398440"/>
            <a:ext cx="13916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untrusted</a:t>
            </a:r>
            <a:br>
              <a:rPr lang="en-US" dirty="0"/>
            </a:br>
            <a:r>
              <a:rPr lang="en-US" dirty="0"/>
              <a:t>environment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5C696E6-6D72-DC48-84FF-E3649EB8E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099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6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latin typeface="Helvetica" charset="0"/>
                <a:ea typeface="굴림" charset="0"/>
                <a:cs typeface="굴림" charset="0"/>
              </a:rPr>
              <a:t>Passwords: Secrecy</a:t>
            </a:r>
          </a:p>
        </p:txBody>
      </p:sp>
      <p:sp>
        <p:nvSpPr>
          <p:cNvPr id="757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0311" y="1016000"/>
            <a:ext cx="6858000" cy="3905818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00000"/>
              </a:lnSpc>
              <a:spcBef>
                <a:spcPct val="20000"/>
              </a:spcBef>
            </a:pPr>
            <a:r>
              <a:rPr lang="en-US" altLang="ko-KR" dirty="0">
                <a:latin typeface="Helvetica" charset="0"/>
                <a:ea typeface="굴림" charset="0"/>
                <a:cs typeface="굴림" charset="0"/>
              </a:rPr>
              <a:t>Example: UNIX /</a:t>
            </a:r>
            <a:r>
              <a:rPr lang="en-US" altLang="ko-KR" dirty="0" err="1">
                <a:latin typeface="Helvetica" charset="0"/>
                <a:ea typeface="굴림" charset="0"/>
                <a:cs typeface="굴림" charset="0"/>
              </a:rPr>
              <a:t>etc</a:t>
            </a:r>
            <a:r>
              <a:rPr lang="en-US" altLang="ko-KR" dirty="0">
                <a:latin typeface="Helvetica" charset="0"/>
                <a:ea typeface="굴림" charset="0"/>
                <a:cs typeface="굴림" charset="0"/>
              </a:rPr>
              <a:t>/passwd file</a:t>
            </a:r>
          </a:p>
          <a:p>
            <a:pPr lvl="1">
              <a:lnSpc>
                <a:spcPct val="100000"/>
              </a:lnSpc>
              <a:spcBef>
                <a:spcPct val="20000"/>
              </a:spcBef>
            </a:pPr>
            <a:r>
              <a:rPr lang="en-US" altLang="ko-KR" dirty="0" err="1">
                <a:latin typeface="Helvetica" charset="0"/>
                <a:ea typeface="굴림" charset="0"/>
                <a:cs typeface="굴림" charset="0"/>
              </a:rPr>
              <a:t>passwd</a:t>
            </a:r>
            <a:r>
              <a:rPr lang="en-US" altLang="ko-KR" dirty="0" err="1">
                <a:latin typeface="Helvetica" charset="0"/>
                <a:ea typeface="굴림" charset="0"/>
                <a:cs typeface="굴림" charset="0"/>
                <a:sym typeface="Symbol" charset="0"/>
              </a:rPr>
              <a:t>one</a:t>
            </a:r>
            <a:r>
              <a:rPr lang="en-US" altLang="ko-KR" dirty="0">
                <a:latin typeface="Helvetica" charset="0"/>
                <a:ea typeface="굴림" charset="0"/>
                <a:cs typeface="굴림" charset="0"/>
                <a:sym typeface="Symbol" charset="0"/>
              </a:rPr>
              <a:t> way transform(hash) encrypted passwd</a:t>
            </a:r>
          </a:p>
          <a:p>
            <a:pPr lvl="1">
              <a:lnSpc>
                <a:spcPct val="100000"/>
              </a:lnSpc>
              <a:spcBef>
                <a:spcPct val="20000"/>
              </a:spcBef>
            </a:pPr>
            <a:r>
              <a:rPr lang="en-US" altLang="ko-KR" dirty="0">
                <a:latin typeface="Helvetica" charset="0"/>
                <a:ea typeface="굴림" charset="0"/>
                <a:cs typeface="굴림" charset="0"/>
                <a:sym typeface="Symbol" charset="0"/>
              </a:rPr>
              <a:t>System stores only encrypted version, so OK even if someone reads the file!</a:t>
            </a:r>
          </a:p>
          <a:p>
            <a:pPr lvl="1">
              <a:lnSpc>
                <a:spcPct val="100000"/>
              </a:lnSpc>
              <a:spcBef>
                <a:spcPct val="20000"/>
              </a:spcBef>
            </a:pPr>
            <a:r>
              <a:rPr lang="en-US" altLang="ko-KR" dirty="0">
                <a:latin typeface="Helvetica" charset="0"/>
                <a:ea typeface="굴림" charset="0"/>
                <a:cs typeface="굴림" charset="0"/>
                <a:sym typeface="Symbol" charset="0"/>
              </a:rPr>
              <a:t>When you type in your password, system compares encrypted version</a:t>
            </a:r>
          </a:p>
          <a:p>
            <a:r>
              <a:rPr lang="en-US" altLang="ko-KR" dirty="0">
                <a:latin typeface="Helvetica" charset="0"/>
                <a:ea typeface="굴림" charset="0"/>
                <a:cs typeface="굴림" charset="0"/>
                <a:sym typeface="Symbol" charset="0"/>
              </a:rPr>
              <a:t>Further measures</a:t>
            </a:r>
          </a:p>
          <a:p>
            <a:pPr lvl="1"/>
            <a:r>
              <a:rPr lang="en-US" altLang="ko-KR" dirty="0">
                <a:latin typeface="Helvetica" charset="0"/>
                <a:ea typeface="굴림" charset="0"/>
                <a:cs typeface="굴림" charset="0"/>
                <a:sym typeface="Symbol" charset="0"/>
              </a:rPr>
              <a:t>OS adds a “salt” (long </a:t>
            </a:r>
            <a:r>
              <a:rPr lang="en-US" altLang="ko-KR" dirty="0" err="1">
                <a:latin typeface="Helvetica" charset="0"/>
                <a:ea typeface="굴림" charset="0"/>
                <a:cs typeface="굴림" charset="0"/>
                <a:sym typeface="Symbol" charset="0"/>
              </a:rPr>
              <a:t>untypable</a:t>
            </a:r>
            <a:r>
              <a:rPr lang="en-US" altLang="ko-KR" dirty="0">
                <a:latin typeface="Helvetica" charset="0"/>
                <a:ea typeface="굴림" charset="0"/>
                <a:cs typeface="굴림" charset="0"/>
                <a:sym typeface="Symbol" charset="0"/>
              </a:rPr>
              <a:t> string) to whatever user provides</a:t>
            </a:r>
          </a:p>
          <a:p>
            <a:pPr lvl="1"/>
            <a:r>
              <a:rPr lang="en-US" altLang="ko-KR" sz="1833" b="1" dirty="0" err="1">
                <a:latin typeface="Courier" pitchFamily="2" charset="0"/>
                <a:ea typeface="굴림" charset="0"/>
                <a:cs typeface="굴림" charset="0"/>
                <a:sym typeface="Symbol" charset="0"/>
              </a:rPr>
              <a:t>uname</a:t>
            </a:r>
            <a:r>
              <a:rPr lang="en-US" altLang="ko-KR" sz="1833" b="1" dirty="0">
                <a:latin typeface="Courier" pitchFamily="2" charset="0"/>
                <a:ea typeface="굴림" charset="0"/>
                <a:cs typeface="굴림" charset="0"/>
                <a:sym typeface="Symbol" charset="0"/>
              </a:rPr>
              <a:t> : hash(</a:t>
            </a:r>
            <a:r>
              <a:rPr lang="en-US" altLang="ko-KR" sz="1833" b="1" dirty="0" err="1">
                <a:latin typeface="Courier" pitchFamily="2" charset="0"/>
                <a:ea typeface="굴림" charset="0"/>
                <a:cs typeface="굴림" charset="0"/>
                <a:sym typeface="Symbol" charset="0"/>
              </a:rPr>
              <a:t>salt+passwd</a:t>
            </a:r>
            <a:r>
              <a:rPr lang="en-US" altLang="ko-KR" sz="1833" b="1" dirty="0">
                <a:latin typeface="Courier" pitchFamily="2" charset="0"/>
                <a:ea typeface="굴림" charset="0"/>
                <a:cs typeface="굴림" charset="0"/>
                <a:sym typeface="Symbol" charset="0"/>
              </a:rPr>
              <a:t>) : salt-grain</a:t>
            </a:r>
            <a:r>
              <a:rPr lang="en-US" altLang="ko-KR" b="1" dirty="0">
                <a:latin typeface="Courier" pitchFamily="2" charset="0"/>
                <a:ea typeface="굴림" charset="0"/>
                <a:cs typeface="굴림" charset="0"/>
                <a:sym typeface="Symbol" charset="0"/>
              </a:rPr>
              <a:t> </a:t>
            </a:r>
            <a:r>
              <a:rPr lang="en-US" altLang="ko-KR" dirty="0">
                <a:latin typeface="Helvetica" charset="0"/>
                <a:ea typeface="굴림" charset="0"/>
                <a:cs typeface="굴림" charset="0"/>
                <a:sym typeface="Symbol" charset="0"/>
              </a:rPr>
              <a:t>kept in </a:t>
            </a:r>
            <a:r>
              <a:rPr lang="en-US" altLang="ko-KR" dirty="0">
                <a:latin typeface="Courier" pitchFamily="2" charset="0"/>
                <a:ea typeface="굴림" charset="0"/>
                <a:cs typeface="굴림" charset="0"/>
                <a:sym typeface="Symbol" charset="0"/>
              </a:rPr>
              <a:t>/</a:t>
            </a:r>
            <a:r>
              <a:rPr lang="en-US" altLang="ko-KR" dirty="0" err="1">
                <a:latin typeface="Courier" pitchFamily="2" charset="0"/>
                <a:ea typeface="굴림" charset="0"/>
                <a:cs typeface="굴림" charset="0"/>
                <a:sym typeface="Symbol" charset="0"/>
              </a:rPr>
              <a:t>etc</a:t>
            </a:r>
            <a:r>
              <a:rPr lang="en-US" altLang="ko-KR" dirty="0">
                <a:latin typeface="Courier" pitchFamily="2" charset="0"/>
                <a:ea typeface="굴림" charset="0"/>
                <a:cs typeface="굴림" charset="0"/>
                <a:sym typeface="Symbol" charset="0"/>
              </a:rPr>
              <a:t>/shadow</a:t>
            </a:r>
          </a:p>
        </p:txBody>
      </p:sp>
      <p:pic>
        <p:nvPicPr>
          <p:cNvPr id="83971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7907" y="0"/>
            <a:ext cx="1004093" cy="165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3972" name="AutoShape 5"/>
          <p:cNvSpPr>
            <a:spLocks noChangeArrowheads="1"/>
          </p:cNvSpPr>
          <p:nvPr/>
        </p:nvSpPr>
        <p:spPr bwMode="auto">
          <a:xfrm>
            <a:off x="5969000" y="508000"/>
            <a:ext cx="1778000" cy="508000"/>
          </a:xfrm>
          <a:prstGeom prst="wedgeEllipseCallout">
            <a:avLst>
              <a:gd name="adj1" fmla="val 45389"/>
              <a:gd name="adj2" fmla="val -50000"/>
            </a:avLst>
          </a:prstGeom>
          <a:solidFill>
            <a:srgbClr val="00FFFF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lIns="75398" tIns="37038" rIns="75398" bIns="37038" anchor="ctr"/>
          <a:lstStyle/>
          <a:p>
            <a:r>
              <a:rPr lang="ko-KR" altLang="en-US" sz="1667">
                <a:ea typeface="굴림" charset="0"/>
                <a:cs typeface="굴림" charset="0"/>
              </a:rPr>
              <a:t>“</a:t>
            </a:r>
            <a:r>
              <a:rPr lang="en-US" altLang="ko-KR" sz="1667">
                <a:ea typeface="굴림" charset="0"/>
                <a:cs typeface="굴림" charset="0"/>
              </a:rPr>
              <a:t>eggplant”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A581C8-D2BB-0C4E-85C1-A760FA3D0D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BE6ECD-61F1-CE4B-BB82-6FDD0CA3B21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491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779" grpId="0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5FE528-036F-A74C-8BA3-3A4B262AD3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example application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D371D5-9F94-764A-92F3-8D9AB9EC2E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33500"/>
            <a:ext cx="8229600" cy="6096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Data science on federated data: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39BC92-028C-B346-A68D-EB2171B04B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292245" y="2152650"/>
            <a:ext cx="2330265" cy="120167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3DA88B3-4984-A147-B7DD-CCBE8EE920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1" y="2152758"/>
            <a:ext cx="2330055" cy="120156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4A66526-E033-AE42-996E-05533A7B265C}"/>
              </a:ext>
            </a:extLst>
          </p:cNvPr>
          <p:cNvSpPr txBox="1"/>
          <p:nvPr/>
        </p:nvSpPr>
        <p:spPr>
          <a:xfrm>
            <a:off x="838201" y="3379204"/>
            <a:ext cx="9976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dataset1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236AA0E-00A1-BD48-9D24-50A149D13A06}"/>
              </a:ext>
            </a:extLst>
          </p:cNvPr>
          <p:cNvSpPr txBox="1"/>
          <p:nvPr/>
        </p:nvSpPr>
        <p:spPr>
          <a:xfrm>
            <a:off x="6477001" y="3400347"/>
            <a:ext cx="9976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dataset2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77FD390-690F-814B-8B58-551CF1587EC3}"/>
              </a:ext>
            </a:extLst>
          </p:cNvPr>
          <p:cNvSpPr txBox="1"/>
          <p:nvPr/>
        </p:nvSpPr>
        <p:spPr>
          <a:xfrm>
            <a:off x="609601" y="4421121"/>
            <a:ext cx="78646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For more complex analysis, can use (secure) hardware enclave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6497A21-0397-D641-9F07-9951A0562EBA}"/>
              </a:ext>
            </a:extLst>
          </p:cNvPr>
          <p:cNvSpPr/>
          <p:nvPr/>
        </p:nvSpPr>
        <p:spPr>
          <a:xfrm>
            <a:off x="3902054" y="2400300"/>
            <a:ext cx="914400" cy="914400"/>
          </a:xfrm>
          <a:prstGeom prst="rect">
            <a:avLst/>
          </a:prstGeom>
          <a:noFill/>
          <a:ln w="101600" cmpd="dbl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0AB993-43B0-8A43-BA13-5A2C770FED6E}"/>
              </a:ext>
            </a:extLst>
          </p:cNvPr>
          <p:cNvSpPr txBox="1"/>
          <p:nvPr/>
        </p:nvSpPr>
        <p:spPr>
          <a:xfrm>
            <a:off x="3922193" y="1943100"/>
            <a:ext cx="896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enclave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188E149-9115-1448-A69F-B6BE7FF6F26D}"/>
              </a:ext>
            </a:extLst>
          </p:cNvPr>
          <p:cNvSpPr txBox="1"/>
          <p:nvPr/>
        </p:nvSpPr>
        <p:spPr>
          <a:xfrm>
            <a:off x="3970359" y="2515969"/>
            <a:ext cx="7770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data1</a:t>
            </a:r>
          </a:p>
          <a:p>
            <a:pPr algn="ctr"/>
            <a:r>
              <a:rPr lang="en-US" sz="2000" dirty="0"/>
              <a:t>data2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C4EBB8D-9A3C-EB41-8694-2B892C5232C8}"/>
              </a:ext>
            </a:extLst>
          </p:cNvPr>
          <p:cNvGrpSpPr/>
          <p:nvPr/>
        </p:nvGrpSpPr>
        <p:grpSpPr>
          <a:xfrm>
            <a:off x="4877876" y="2211892"/>
            <a:ext cx="1218125" cy="369332"/>
            <a:chOff x="4877875" y="1926142"/>
            <a:chExt cx="1218125" cy="369332"/>
          </a:xfrm>
        </p:grpSpPr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6F942EE8-E3BE-6C45-A5F7-DFC8BA2C7D19}"/>
                </a:ext>
              </a:extLst>
            </p:cNvPr>
            <p:cNvCxnSpPr>
              <a:cxnSpLocks/>
            </p:cNvCxnSpPr>
            <p:nvPr/>
          </p:nvCxnSpPr>
          <p:spPr>
            <a:xfrm>
              <a:off x="4877875" y="2248584"/>
              <a:ext cx="1218125" cy="0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B1C8690-8715-4F48-8D0A-01F7C9265217}"/>
                </a:ext>
              </a:extLst>
            </p:cNvPr>
            <p:cNvSpPr txBox="1"/>
            <p:nvPr/>
          </p:nvSpPr>
          <p:spPr>
            <a:xfrm>
              <a:off x="4939296" y="1926142"/>
              <a:ext cx="8915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pk, cert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1CFB81F-203A-A24E-82AF-1322D3AE8005}"/>
              </a:ext>
            </a:extLst>
          </p:cNvPr>
          <p:cNvGrpSpPr/>
          <p:nvPr/>
        </p:nvGrpSpPr>
        <p:grpSpPr>
          <a:xfrm flipH="1">
            <a:off x="2514601" y="2259568"/>
            <a:ext cx="1311607" cy="369332"/>
            <a:chOff x="4953000" y="1935891"/>
            <a:chExt cx="1311607" cy="369332"/>
          </a:xfrm>
        </p:grpSpPr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ABEF6F36-09E9-4E45-B29B-CAE5054874F7}"/>
                </a:ext>
              </a:extLst>
            </p:cNvPr>
            <p:cNvCxnSpPr>
              <a:cxnSpLocks/>
            </p:cNvCxnSpPr>
            <p:nvPr/>
          </p:nvCxnSpPr>
          <p:spPr>
            <a:xfrm>
              <a:off x="4953000" y="2248584"/>
              <a:ext cx="1311607" cy="5323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8BDD5E0-740E-EF45-8642-3FB237E19732}"/>
                </a:ext>
              </a:extLst>
            </p:cNvPr>
            <p:cNvSpPr txBox="1"/>
            <p:nvPr/>
          </p:nvSpPr>
          <p:spPr>
            <a:xfrm>
              <a:off x="5162306" y="1935891"/>
              <a:ext cx="8915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pk, cert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D0997BC8-41AF-154F-B960-69E249787F88}"/>
              </a:ext>
            </a:extLst>
          </p:cNvPr>
          <p:cNvGrpSpPr/>
          <p:nvPr/>
        </p:nvGrpSpPr>
        <p:grpSpPr>
          <a:xfrm>
            <a:off x="2477960" y="2773053"/>
            <a:ext cx="1355098" cy="369332"/>
            <a:chOff x="4909509" y="1935891"/>
            <a:chExt cx="1355098" cy="369332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EAA7B95-0609-1549-A6C6-6195696CBC60}"/>
                </a:ext>
              </a:extLst>
            </p:cNvPr>
            <p:cNvCxnSpPr>
              <a:cxnSpLocks/>
            </p:cNvCxnSpPr>
            <p:nvPr/>
          </p:nvCxnSpPr>
          <p:spPr>
            <a:xfrm>
              <a:off x="4953000" y="2248584"/>
              <a:ext cx="1311607" cy="5323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1F112EE-9121-834B-B116-DE68FA49BE13}"/>
                </a:ext>
              </a:extLst>
            </p:cNvPr>
            <p:cNvSpPr txBox="1"/>
            <p:nvPr/>
          </p:nvSpPr>
          <p:spPr>
            <a:xfrm>
              <a:off x="4909509" y="1935891"/>
              <a:ext cx="13066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E(pk, data1)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36CD26E6-F6F2-C04D-BAA5-C34C6008A680}"/>
              </a:ext>
            </a:extLst>
          </p:cNvPr>
          <p:cNvGrpSpPr/>
          <p:nvPr/>
        </p:nvGrpSpPr>
        <p:grpSpPr>
          <a:xfrm flipH="1">
            <a:off x="4877876" y="2716414"/>
            <a:ext cx="1441919" cy="369332"/>
            <a:chOff x="4871409" y="1935891"/>
            <a:chExt cx="1441919" cy="369332"/>
          </a:xfrm>
        </p:grpSpPr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85E09251-6646-C84C-9791-03D2EFB001B3}"/>
                </a:ext>
              </a:extLst>
            </p:cNvPr>
            <p:cNvCxnSpPr>
              <a:cxnSpLocks/>
            </p:cNvCxnSpPr>
            <p:nvPr/>
          </p:nvCxnSpPr>
          <p:spPr>
            <a:xfrm>
              <a:off x="4952999" y="2248584"/>
              <a:ext cx="1360329" cy="0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1A26C39-ECAD-E845-BC1A-CC5FFFA52A4C}"/>
                </a:ext>
              </a:extLst>
            </p:cNvPr>
            <p:cNvSpPr txBox="1"/>
            <p:nvPr/>
          </p:nvSpPr>
          <p:spPr>
            <a:xfrm>
              <a:off x="4871409" y="1935891"/>
              <a:ext cx="13066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E(pk, data2)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7DB40A91-A0A6-3841-9F4B-E5077A4331D2}"/>
              </a:ext>
            </a:extLst>
          </p:cNvPr>
          <p:cNvGrpSpPr/>
          <p:nvPr/>
        </p:nvGrpSpPr>
        <p:grpSpPr>
          <a:xfrm>
            <a:off x="4358893" y="3433229"/>
            <a:ext cx="1545596" cy="665989"/>
            <a:chOff x="3505200" y="2958367"/>
            <a:chExt cx="1545596" cy="665989"/>
          </a:xfrm>
        </p:grpSpPr>
        <p:cxnSp>
          <p:nvCxnSpPr>
            <p:cNvPr id="37" name="Elbow Connector 36">
              <a:extLst>
                <a:ext uri="{FF2B5EF4-FFF2-40B4-BE49-F238E27FC236}">
                  <a16:creationId xmlns:a16="http://schemas.microsoft.com/office/drawing/2014/main" id="{AB1C4162-2A71-564A-AF46-198BB1FA8EE8}"/>
                </a:ext>
              </a:extLst>
            </p:cNvPr>
            <p:cNvCxnSpPr/>
            <p:nvPr/>
          </p:nvCxnSpPr>
          <p:spPr>
            <a:xfrm>
              <a:off x="3505200" y="2958367"/>
              <a:ext cx="685800" cy="455624"/>
            </a:xfrm>
            <a:prstGeom prst="bentConnector3">
              <a:avLst>
                <a:gd name="adj1" fmla="val 183"/>
              </a:avLst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41B16B8-D76A-E545-9294-174EF8D58836}"/>
                </a:ext>
              </a:extLst>
            </p:cNvPr>
            <p:cNvSpPr txBox="1"/>
            <p:nvPr/>
          </p:nvSpPr>
          <p:spPr>
            <a:xfrm>
              <a:off x="4153627" y="3162691"/>
              <a:ext cx="89716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result</a:t>
              </a:r>
            </a:p>
          </p:txBody>
        </p:sp>
      </p:grp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E6BF84C-6653-4F49-8B8B-05971B526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765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83BE0-1035-1B40-9875-0E92500DF3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SGX insecurity: side channels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77F809-54F9-5840-895E-3A5B2F0D23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1" y="3282434"/>
            <a:ext cx="8010659" cy="1905000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Attacker controls the OS.   OS sees lots of side-channel info:</a:t>
            </a:r>
          </a:p>
          <a:p>
            <a:r>
              <a:rPr lang="en-US" dirty="0"/>
              <a:t>Memory access patterns</a:t>
            </a:r>
          </a:p>
          <a:p>
            <a:r>
              <a:rPr lang="en-US" dirty="0"/>
              <a:t>State of processor caches</a:t>
            </a:r>
            <a:br>
              <a:rPr lang="en-US" dirty="0"/>
            </a:br>
            <a:r>
              <a:rPr lang="en-US" dirty="0"/>
              <a:t>as enclave executes</a:t>
            </a:r>
          </a:p>
          <a:p>
            <a:r>
              <a:rPr lang="en-US" dirty="0"/>
              <a:t>State of branch predictor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C1381DC-D032-644F-BD6D-1D6EE94E99EE}"/>
              </a:ext>
            </a:extLst>
          </p:cNvPr>
          <p:cNvSpPr/>
          <p:nvPr/>
        </p:nvSpPr>
        <p:spPr>
          <a:xfrm>
            <a:off x="1905000" y="1480066"/>
            <a:ext cx="2057400" cy="990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65A18A-499D-AB4D-B9A9-0E91C7FD04BE}"/>
              </a:ext>
            </a:extLst>
          </p:cNvPr>
          <p:cNvSpPr txBox="1"/>
          <p:nvPr/>
        </p:nvSpPr>
        <p:spPr>
          <a:xfrm>
            <a:off x="2345878" y="2411968"/>
            <a:ext cx="10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processor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616E82D-E0D6-1842-8827-E81C768E8FCA}"/>
              </a:ext>
            </a:extLst>
          </p:cNvPr>
          <p:cNvSpPr/>
          <p:nvPr/>
        </p:nvSpPr>
        <p:spPr>
          <a:xfrm>
            <a:off x="2057400" y="2089666"/>
            <a:ext cx="1752600" cy="381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C8795C7-BCCD-BB4C-9AF5-19F07664A65E}"/>
              </a:ext>
            </a:extLst>
          </p:cNvPr>
          <p:cNvSpPr/>
          <p:nvPr/>
        </p:nvSpPr>
        <p:spPr>
          <a:xfrm>
            <a:off x="2057400" y="1708666"/>
            <a:ext cx="1752600" cy="38100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enclave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4652471-8EC3-B342-8EC9-626E6667E2D5}"/>
              </a:ext>
            </a:extLst>
          </p:cNvPr>
          <p:cNvSpPr/>
          <p:nvPr/>
        </p:nvSpPr>
        <p:spPr>
          <a:xfrm>
            <a:off x="5486400" y="1491603"/>
            <a:ext cx="1524000" cy="990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DRAM</a:t>
            </a:r>
            <a:br>
              <a:rPr lang="en-US" sz="2000" dirty="0"/>
            </a:br>
            <a:r>
              <a:rPr lang="en-US" sz="2000" dirty="0"/>
              <a:t>memory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1A22753-4AD0-3148-A347-A4B980012E38}"/>
              </a:ext>
            </a:extLst>
          </p:cNvPr>
          <p:cNvSpPr/>
          <p:nvPr/>
        </p:nvSpPr>
        <p:spPr>
          <a:xfrm>
            <a:off x="1524000" y="1270516"/>
            <a:ext cx="6324600" cy="151078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B2E078E-1539-2040-9828-E27928E260F9}"/>
              </a:ext>
            </a:extLst>
          </p:cNvPr>
          <p:cNvCxnSpPr>
            <a:cxnSpLocks/>
            <a:stCxn id="4" idx="3"/>
            <a:endCxn id="8" idx="1"/>
          </p:cNvCxnSpPr>
          <p:nvPr/>
        </p:nvCxnSpPr>
        <p:spPr>
          <a:xfrm>
            <a:off x="3962400" y="1975367"/>
            <a:ext cx="1524000" cy="1153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9AD2D54-F4DC-E843-920F-1890AC8403E5}"/>
              </a:ext>
            </a:extLst>
          </p:cNvPr>
          <p:cNvSpPr txBox="1"/>
          <p:nvPr/>
        </p:nvSpPr>
        <p:spPr>
          <a:xfrm>
            <a:off x="4034952" y="1656577"/>
            <a:ext cx="13624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memory bus</a:t>
            </a:r>
          </a:p>
          <a:p>
            <a:pPr algn="ctr"/>
            <a:r>
              <a:rPr lang="en-US" dirty="0"/>
              <a:t> (enc data)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52CE0A8-8E39-754B-B4B8-674D7819B3B3}"/>
              </a:ext>
            </a:extLst>
          </p:cNvPr>
          <p:cNvGrpSpPr/>
          <p:nvPr/>
        </p:nvGrpSpPr>
        <p:grpSpPr>
          <a:xfrm>
            <a:off x="6248400" y="3720584"/>
            <a:ext cx="2819400" cy="1466850"/>
            <a:chOff x="6477000" y="3434834"/>
            <a:chExt cx="2819400" cy="1466850"/>
          </a:xfrm>
        </p:grpSpPr>
        <p:sp>
          <p:nvSpPr>
            <p:cNvPr id="15" name="Right Brace 14">
              <a:extLst>
                <a:ext uri="{FF2B5EF4-FFF2-40B4-BE49-F238E27FC236}">
                  <a16:creationId xmlns:a16="http://schemas.microsoft.com/office/drawing/2014/main" id="{EA50D24E-57A1-864A-ABC6-3B33101E3547}"/>
                </a:ext>
              </a:extLst>
            </p:cNvPr>
            <p:cNvSpPr/>
            <p:nvPr/>
          </p:nvSpPr>
          <p:spPr>
            <a:xfrm>
              <a:off x="6477000" y="3434834"/>
              <a:ext cx="381000" cy="1466850"/>
            </a:xfrm>
            <a:prstGeom prst="rightBrac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5995E6D-630A-2A48-AFD4-F4FAF9279D85}"/>
                </a:ext>
              </a:extLst>
            </p:cNvPr>
            <p:cNvSpPr txBox="1"/>
            <p:nvPr/>
          </p:nvSpPr>
          <p:spPr>
            <a:xfrm>
              <a:off x="6990576" y="3533685"/>
              <a:ext cx="2305824" cy="120032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All can leak </a:t>
              </a:r>
              <a:br>
                <a:rPr lang="en-US" sz="2400" dirty="0"/>
              </a:br>
              <a:r>
                <a:rPr lang="en-US" sz="2400" dirty="0"/>
                <a:t>enclave data.</a:t>
              </a:r>
            </a:p>
            <a:p>
              <a:r>
                <a:rPr lang="en-US" sz="2400" dirty="0"/>
                <a:t>Difficult to block.</a:t>
              </a:r>
            </a:p>
          </p:txBody>
        </p:sp>
      </p:grp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248C748-CB73-D64B-AC2D-DAFD98F83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821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83BE0-1035-1B40-9875-0E92500DF3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SGX insecurity:  (2) extract quoting key</a:t>
            </a:r>
          </a:p>
        </p:txBody>
      </p:sp>
      <p:sp>
        <p:nvSpPr>
          <p:cNvPr id="26" name="Content Placeholder 25">
            <a:extLst>
              <a:ext uri="{FF2B5EF4-FFF2-40B4-BE49-F238E27FC236}">
                <a16:creationId xmlns:a16="http://schemas.microsoft.com/office/drawing/2014/main" id="{DD5C2CC4-97B5-8344-A18D-1305166B21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781300"/>
            <a:ext cx="8229600" cy="2647950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Attestation:  proves to 3</a:t>
            </a:r>
            <a:r>
              <a:rPr lang="en-US" baseline="30000" dirty="0"/>
              <a:t>rd</a:t>
            </a:r>
            <a:r>
              <a:rPr lang="en-US" dirty="0"/>
              <a:t> party what code is running in enclave</a:t>
            </a:r>
          </a:p>
          <a:p>
            <a:r>
              <a:rPr lang="en-US" dirty="0"/>
              <a:t>Quoting </a:t>
            </a:r>
            <a:r>
              <a:rPr lang="en-US" b="1" dirty="0" err="1">
                <a:solidFill>
                  <a:srgbClr val="FF0000"/>
                </a:solidFill>
              </a:rPr>
              <a:t>sk</a:t>
            </a:r>
            <a:r>
              <a:rPr lang="en-US" dirty="0"/>
              <a:t> stored in Intel enclave on untrusted machines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What if attacker extracts </a:t>
            </a:r>
            <a:r>
              <a:rPr lang="en-US" b="1" dirty="0" err="1">
                <a:solidFill>
                  <a:srgbClr val="FF0000"/>
                </a:solidFill>
              </a:rPr>
              <a:t>sk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dirty="0"/>
              <a:t>from </a:t>
            </a:r>
            <a:r>
              <a:rPr lang="en-US" u="sng" dirty="0"/>
              <a:t>some</a:t>
            </a:r>
            <a:r>
              <a:rPr lang="en-US" dirty="0"/>
              <a:t> quoting enclave?</a:t>
            </a:r>
          </a:p>
          <a:p>
            <a:r>
              <a:rPr lang="en-US" dirty="0"/>
              <a:t>Can attest to arbitrary non-enclave code</a:t>
            </a:r>
          </a:p>
          <a:p>
            <a:pPr marL="0" indent="0">
              <a:buNone/>
            </a:pPr>
            <a:r>
              <a:rPr lang="en-US" dirty="0"/>
              <a:t>	… see Foreshadow attack and Intel’s response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3CE80B8C-28AD-2C40-A7FE-38D8D3DE5E55}"/>
              </a:ext>
            </a:extLst>
          </p:cNvPr>
          <p:cNvSpPr/>
          <p:nvPr/>
        </p:nvSpPr>
        <p:spPr>
          <a:xfrm>
            <a:off x="2286000" y="1409701"/>
            <a:ext cx="2394858" cy="940435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 w="3175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Intel’s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quoting enclave</a:t>
            </a:r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0A81AAE-5AAC-5C47-873A-8E472920AFB5}"/>
              </a:ext>
            </a:extLst>
          </p:cNvPr>
          <p:cNvGrpSpPr/>
          <p:nvPr/>
        </p:nvGrpSpPr>
        <p:grpSpPr>
          <a:xfrm>
            <a:off x="4680858" y="1495551"/>
            <a:ext cx="2253342" cy="830997"/>
            <a:chOff x="2681385" y="4152840"/>
            <a:chExt cx="2253342" cy="830997"/>
          </a:xfrm>
        </p:grpSpPr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2B905F17-0FEF-8544-ABBB-774B5F2907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81385" y="4545760"/>
              <a:ext cx="2253342" cy="596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1A6180B-7098-FA4E-8673-187A7A6CF194}"/>
                </a:ext>
              </a:extLst>
            </p:cNvPr>
            <p:cNvSpPr txBox="1"/>
            <p:nvPr/>
          </p:nvSpPr>
          <p:spPr>
            <a:xfrm>
              <a:off x="2964720" y="4152840"/>
              <a:ext cx="166520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7030A0"/>
                  </a:solidFill>
                </a:rPr>
                <a:t>attestation</a:t>
              </a:r>
            </a:p>
            <a:p>
              <a:pPr algn="ctr"/>
              <a:r>
                <a:rPr lang="en-US" sz="2400" dirty="0">
                  <a:solidFill>
                    <a:srgbClr val="7030A0"/>
                  </a:solidFill>
                </a:rPr>
                <a:t>data</a:t>
              </a: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4772ACDB-1C44-3E48-A4C6-16CEEDD4271C}"/>
              </a:ext>
            </a:extLst>
          </p:cNvPr>
          <p:cNvSpPr txBox="1"/>
          <p:nvPr/>
        </p:nvSpPr>
        <p:spPr>
          <a:xfrm>
            <a:off x="2380473" y="1526328"/>
            <a:ext cx="402674" cy="400110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sz="2000" dirty="0" err="1">
                <a:solidFill>
                  <a:srgbClr val="FFFF00"/>
                </a:solidFill>
              </a:rPr>
              <a:t>sk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070E084-C750-2C44-AAB7-63CCF81C2157}"/>
              </a:ext>
            </a:extLst>
          </p:cNvPr>
          <p:cNvSpPr/>
          <p:nvPr/>
        </p:nvSpPr>
        <p:spPr>
          <a:xfrm>
            <a:off x="1752600" y="1104900"/>
            <a:ext cx="5562600" cy="1524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3C1BC13-3C07-2243-9062-A53C549DD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504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Spectre</a:t>
            </a:r>
            <a:r>
              <a:rPr lang="en-US" dirty="0"/>
              <a:t> attack</a:t>
            </a:r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Speed vs. security in HW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6B00DC4-B6BC-1F4F-8016-555B384475B1}"/>
              </a:ext>
            </a:extLst>
          </p:cNvPr>
          <p:cNvSpPr txBox="1"/>
          <p:nvPr/>
        </p:nvSpPr>
        <p:spPr>
          <a:xfrm>
            <a:off x="6172200" y="5050527"/>
            <a:ext cx="29411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[slides credit: Paul Kocher]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07D1512-4FAD-8144-AE6C-F321A2975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pPr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4680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DD27B6E-A81E-47D7-9A4D-550EF9D417AB}"/>
              </a:ext>
            </a:extLst>
          </p:cNvPr>
          <p:cNvSpPr/>
          <p:nvPr/>
        </p:nvSpPr>
        <p:spPr>
          <a:xfrm>
            <a:off x="2376423" y="1577911"/>
            <a:ext cx="3946421" cy="3543299"/>
          </a:xfrm>
          <a:prstGeom prst="rect">
            <a:avLst/>
          </a:prstGeom>
          <a:solidFill>
            <a:srgbClr val="99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2CFEF9E-ACE5-4E49-93C4-294E011CC626}"/>
              </a:ext>
            </a:extLst>
          </p:cNvPr>
          <p:cNvSpPr/>
          <p:nvPr/>
        </p:nvSpPr>
        <p:spPr>
          <a:xfrm>
            <a:off x="255657" y="1562100"/>
            <a:ext cx="1918607" cy="355910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350" dirty="0">
              <a:solidFill>
                <a:schemeClr val="tx1"/>
              </a:solidFill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D918053-E995-48F1-91AE-10A3698CA0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14300"/>
            <a:ext cx="8229600" cy="857250"/>
          </a:xfrm>
        </p:spPr>
        <p:txBody>
          <a:bodyPr>
            <a:normAutofit/>
          </a:bodyPr>
          <a:lstStyle/>
          <a:p>
            <a:r>
              <a:rPr lang="en-US" dirty="0"/>
              <a:t>Memory caches    </a:t>
            </a:r>
            <a:r>
              <a:rPr lang="en-US" sz="2000" dirty="0"/>
              <a:t>(4-way associative)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011991"/>
            <a:ext cx="8631345" cy="40957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Caches hold local (fast) copy of recently-accessed 64-byte chunks of memory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0327B16-DA2C-4B1B-BCDB-A30C25C70D26}"/>
              </a:ext>
            </a:extLst>
          </p:cNvPr>
          <p:cNvSpPr txBox="1"/>
          <p:nvPr/>
        </p:nvSpPr>
        <p:spPr>
          <a:xfrm>
            <a:off x="7652648" y="1562100"/>
            <a:ext cx="1137331" cy="1697006"/>
          </a:xfrm>
          <a:prstGeom prst="rect">
            <a:avLst/>
          </a:prstGeom>
          <a:solidFill>
            <a:srgbClr val="A6E4AD">
              <a:alpha val="85000"/>
            </a:srgbClr>
          </a:solidFill>
        </p:spPr>
        <p:txBody>
          <a:bodyPr wrap="square" rtlCol="0" anchor="ctr">
            <a:noAutofit/>
          </a:bodyPr>
          <a:lstStyle>
            <a:defPPr>
              <a:defRPr lang="en-US"/>
            </a:defPPr>
            <a:lvl1pPr algn="ctr"/>
          </a:lstStyle>
          <a:p>
            <a:r>
              <a:rPr lang="en-US" sz="1350" b="1" dirty="0"/>
              <a:t>MAIN MEMORY</a:t>
            </a:r>
          </a:p>
          <a:p>
            <a:endParaRPr lang="en-US" sz="788" b="1" dirty="0"/>
          </a:p>
          <a:p>
            <a:r>
              <a:rPr lang="en-US" sz="1350" dirty="0"/>
              <a:t>Big, slow</a:t>
            </a:r>
            <a:endParaRPr lang="en-US" sz="788" dirty="0"/>
          </a:p>
          <a:p>
            <a:r>
              <a:rPr lang="en-US" sz="900" dirty="0"/>
              <a:t>e.g. 16GB SDRAM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90094A08-52EF-4BBB-8261-ED220E6E294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711479" y="1677478"/>
          <a:ext cx="2478274" cy="33642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3724">
                  <a:extLst>
                    <a:ext uri="{9D8B030D-6E8A-4147-A177-3AD203B41FA5}">
                      <a16:colId xmlns:a16="http://schemas.microsoft.com/office/drawing/2014/main" val="1762639685"/>
                    </a:ext>
                  </a:extLst>
                </a:gridCol>
                <a:gridCol w="742950">
                  <a:extLst>
                    <a:ext uri="{9D8B030D-6E8A-4147-A177-3AD203B41FA5}">
                      <a16:colId xmlns:a16="http://schemas.microsoft.com/office/drawing/2014/main" val="1948163271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900071476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r>
                        <a:rPr lang="en-US" sz="1200" b="1" dirty="0"/>
                        <a:t>Set</a:t>
                      </a:r>
                    </a:p>
                  </a:txBody>
                  <a:tcPr marL="68580" marR="68580" marT="34290" marB="34290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 err="1"/>
                        <a:t>Addr</a:t>
                      </a:r>
                      <a:endParaRPr lang="en-US" sz="1200" b="1" dirty="0"/>
                    </a:p>
                  </a:txBody>
                  <a:tcPr marL="68580" marR="68580" marT="34290" marB="34290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Cached Data ~64B</a:t>
                      </a:r>
                    </a:p>
                  </a:txBody>
                  <a:tcPr marL="68580" marR="68580" marT="34290" marB="34290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2465872"/>
                  </a:ext>
                </a:extLst>
              </a:tr>
              <a:tr h="617220">
                <a:tc>
                  <a:txBody>
                    <a:bodyPr/>
                    <a:lstStyle/>
                    <a:p>
                      <a:r>
                        <a:rPr lang="en-US" sz="9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9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F0016280</a:t>
                      </a:r>
                    </a:p>
                    <a:p>
                      <a:r>
                        <a:rPr lang="en-US" sz="9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31C6F4C0</a:t>
                      </a:r>
                    </a:p>
                    <a:p>
                      <a:r>
                        <a:rPr lang="en-US" sz="9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339DD740</a:t>
                      </a:r>
                    </a:p>
                    <a:p>
                      <a:r>
                        <a:rPr lang="en-US" sz="9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614F8480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9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B5</a:t>
                      </a:r>
                      <a:r>
                        <a:rPr lang="en-US" sz="600" b="1" dirty="0">
                          <a:solidFill>
                            <a:prstClr val="black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9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F5</a:t>
                      </a:r>
                      <a:r>
                        <a:rPr lang="en-US" sz="600" b="1" dirty="0">
                          <a:solidFill>
                            <a:prstClr val="black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9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80</a:t>
                      </a:r>
                      <a:r>
                        <a:rPr lang="en-US" sz="600" b="1" dirty="0">
                          <a:solidFill>
                            <a:prstClr val="black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9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21</a:t>
                      </a:r>
                      <a:r>
                        <a:rPr lang="en-US" sz="600" b="1" dirty="0">
                          <a:solidFill>
                            <a:prstClr val="black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9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E3</a:t>
                      </a:r>
                      <a:r>
                        <a:rPr lang="en-US" sz="600" b="1" dirty="0">
                          <a:solidFill>
                            <a:prstClr val="black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9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2C..</a:t>
                      </a:r>
                    </a:p>
                    <a:p>
                      <a:r>
                        <a:rPr lang="en-US" sz="9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9A</a:t>
                      </a:r>
                      <a:r>
                        <a:rPr kumimoji="0" lang="en-US" sz="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9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DA</a:t>
                      </a:r>
                      <a:r>
                        <a:rPr lang="en-US" sz="600" b="1" dirty="0">
                          <a:solidFill>
                            <a:prstClr val="black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9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59</a:t>
                      </a:r>
                      <a:r>
                        <a:rPr lang="en-US" sz="600" b="1" dirty="0">
                          <a:solidFill>
                            <a:prstClr val="black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9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11</a:t>
                      </a:r>
                      <a:r>
                        <a:rPr lang="en-US" sz="600" b="1" dirty="0">
                          <a:solidFill>
                            <a:prstClr val="black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9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48</a:t>
                      </a:r>
                      <a:r>
                        <a:rPr lang="en-US" sz="600" b="1" dirty="0">
                          <a:solidFill>
                            <a:prstClr val="black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9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F2..</a:t>
                      </a:r>
                    </a:p>
                    <a:p>
                      <a:r>
                        <a:rPr lang="en-US" sz="9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C7</a:t>
                      </a:r>
                      <a:r>
                        <a:rPr lang="en-US" sz="600" b="1" dirty="0">
                          <a:solidFill>
                            <a:prstClr val="black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9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D7</a:t>
                      </a:r>
                      <a:r>
                        <a:rPr lang="en-US" sz="600" b="1" dirty="0">
                          <a:solidFill>
                            <a:prstClr val="black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9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A0</a:t>
                      </a:r>
                      <a:r>
                        <a:rPr lang="en-US" sz="600" b="1" dirty="0">
                          <a:solidFill>
                            <a:prstClr val="black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9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86</a:t>
                      </a:r>
                      <a:r>
                        <a:rPr lang="en-US" sz="600" b="1" dirty="0">
                          <a:solidFill>
                            <a:prstClr val="black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9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67</a:t>
                      </a:r>
                      <a:r>
                        <a:rPr lang="en-US" sz="600" b="1" dirty="0">
                          <a:solidFill>
                            <a:prstClr val="black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9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18..</a:t>
                      </a:r>
                    </a:p>
                    <a:p>
                      <a:r>
                        <a:rPr lang="en-US" sz="9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17</a:t>
                      </a:r>
                      <a:r>
                        <a:rPr lang="en-US" sz="600" b="1" dirty="0">
                          <a:solidFill>
                            <a:prstClr val="black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9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4C</a:t>
                      </a:r>
                      <a:r>
                        <a:rPr lang="en-US" sz="600" b="1" dirty="0">
                          <a:solidFill>
                            <a:prstClr val="black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9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59</a:t>
                      </a:r>
                      <a:r>
                        <a:rPr lang="en-US" sz="600" b="1" dirty="0">
                          <a:solidFill>
                            <a:prstClr val="black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9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B8</a:t>
                      </a:r>
                      <a:r>
                        <a:rPr lang="en-US" sz="600" b="1" dirty="0">
                          <a:solidFill>
                            <a:prstClr val="black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9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58</a:t>
                      </a:r>
                      <a:r>
                        <a:rPr lang="en-US" sz="600" b="1" dirty="0">
                          <a:solidFill>
                            <a:prstClr val="black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9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A7..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17448098"/>
                  </a:ext>
                </a:extLst>
              </a:tr>
              <a:tr h="617220">
                <a:tc>
                  <a:txBody>
                    <a:bodyPr/>
                    <a:lstStyle/>
                    <a:p>
                      <a:r>
                        <a:rPr lang="en-US" sz="9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9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71685100</a:t>
                      </a:r>
                    </a:p>
                    <a:p>
                      <a:r>
                        <a:rPr lang="en-US" sz="9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132A4880</a:t>
                      </a:r>
                    </a:p>
                    <a:p>
                      <a:r>
                        <a:rPr lang="en-US" sz="9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2A1C0700</a:t>
                      </a:r>
                    </a:p>
                    <a:p>
                      <a:r>
                        <a:rPr lang="en-US" sz="9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C017E9C0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9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27</a:t>
                      </a:r>
                      <a:r>
                        <a:rPr lang="en-US" sz="600" b="1" dirty="0">
                          <a:solidFill>
                            <a:prstClr val="black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9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BD</a:t>
                      </a:r>
                      <a:r>
                        <a:rPr lang="en-US" sz="600" b="1" dirty="0">
                          <a:solidFill>
                            <a:prstClr val="black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9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5D</a:t>
                      </a:r>
                      <a:r>
                        <a:rPr lang="en-US" sz="600" b="1" dirty="0">
                          <a:solidFill>
                            <a:prstClr val="black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9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2E</a:t>
                      </a:r>
                      <a:r>
                        <a:rPr lang="en-US" sz="600" b="1" dirty="0">
                          <a:solidFill>
                            <a:prstClr val="black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9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84</a:t>
                      </a:r>
                      <a:r>
                        <a:rPr lang="en-US" sz="600" b="1" dirty="0">
                          <a:solidFill>
                            <a:prstClr val="black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9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29..</a:t>
                      </a:r>
                    </a:p>
                    <a:p>
                      <a:r>
                        <a:rPr lang="en-US" sz="9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30</a:t>
                      </a:r>
                      <a:r>
                        <a:rPr lang="en-US" sz="600" b="1" dirty="0">
                          <a:solidFill>
                            <a:prstClr val="black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9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B2</a:t>
                      </a:r>
                      <a:r>
                        <a:rPr lang="en-US" sz="600" b="1" dirty="0">
                          <a:solidFill>
                            <a:prstClr val="black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9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8F</a:t>
                      </a:r>
                      <a:r>
                        <a:rPr lang="en-US" sz="600" b="1" dirty="0">
                          <a:solidFill>
                            <a:prstClr val="black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9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27</a:t>
                      </a:r>
                      <a:r>
                        <a:rPr lang="en-US" sz="600" b="1" dirty="0">
                          <a:solidFill>
                            <a:prstClr val="black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9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05</a:t>
                      </a:r>
                      <a:r>
                        <a:rPr lang="en-US" sz="600" b="1" dirty="0">
                          <a:solidFill>
                            <a:prstClr val="black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9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9C..</a:t>
                      </a:r>
                    </a:p>
                    <a:p>
                      <a:r>
                        <a:rPr lang="en-US" sz="9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9E</a:t>
                      </a:r>
                      <a:r>
                        <a:rPr lang="en-US" sz="600" b="1" dirty="0">
                          <a:solidFill>
                            <a:prstClr val="black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9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C3</a:t>
                      </a:r>
                      <a:r>
                        <a:rPr lang="en-US" sz="600" b="1" dirty="0">
                          <a:solidFill>
                            <a:prstClr val="black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9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DA</a:t>
                      </a:r>
                      <a:r>
                        <a:rPr lang="en-US" sz="600" b="1" dirty="0">
                          <a:solidFill>
                            <a:prstClr val="black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9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EE</a:t>
                      </a:r>
                      <a:r>
                        <a:rPr lang="en-US" sz="600" b="1" dirty="0">
                          <a:solidFill>
                            <a:prstClr val="black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9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B7</a:t>
                      </a:r>
                      <a:r>
                        <a:rPr lang="en-US" sz="600" b="1" dirty="0">
                          <a:solidFill>
                            <a:prstClr val="black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9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D9..</a:t>
                      </a:r>
                    </a:p>
                    <a:p>
                      <a:r>
                        <a:rPr lang="en-US" sz="9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D1</a:t>
                      </a:r>
                      <a:r>
                        <a:rPr lang="en-US" sz="600" b="1" dirty="0">
                          <a:solidFill>
                            <a:prstClr val="black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9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76</a:t>
                      </a:r>
                      <a:r>
                        <a:rPr lang="en-US" sz="600" b="1" dirty="0">
                          <a:solidFill>
                            <a:prstClr val="black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9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16</a:t>
                      </a:r>
                      <a:r>
                        <a:rPr lang="en-US" sz="600" b="1" dirty="0">
                          <a:solidFill>
                            <a:prstClr val="black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9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54</a:t>
                      </a:r>
                      <a:r>
                        <a:rPr lang="en-US" sz="600" b="1" dirty="0">
                          <a:solidFill>
                            <a:prstClr val="black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9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51</a:t>
                      </a:r>
                      <a:r>
                        <a:rPr lang="en-US" sz="600" b="1" dirty="0">
                          <a:solidFill>
                            <a:prstClr val="black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9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5B..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681287301"/>
                  </a:ext>
                </a:extLst>
              </a:tr>
              <a:tr h="617220">
                <a:tc>
                  <a:txBody>
                    <a:bodyPr/>
                    <a:lstStyle/>
                    <a:p>
                      <a:r>
                        <a:rPr lang="en-US" sz="9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9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311956C0</a:t>
                      </a:r>
                    </a:p>
                    <a:p>
                      <a:r>
                        <a:rPr lang="en-US" sz="9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002D47C0</a:t>
                      </a:r>
                    </a:p>
                    <a:p>
                      <a:r>
                        <a:rPr lang="en-US" sz="9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91507E80</a:t>
                      </a:r>
                    </a:p>
                    <a:p>
                      <a:r>
                        <a:rPr lang="en-US" sz="9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55194040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9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0A</a:t>
                      </a:r>
                      <a:r>
                        <a:rPr lang="en-US" sz="600" b="1" dirty="0">
                          <a:solidFill>
                            <a:prstClr val="black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9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55</a:t>
                      </a:r>
                      <a:r>
                        <a:rPr lang="en-US" sz="600" b="1" dirty="0">
                          <a:solidFill>
                            <a:prstClr val="black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9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47</a:t>
                      </a:r>
                      <a:r>
                        <a:rPr lang="en-US" sz="600" b="1" dirty="0">
                          <a:solidFill>
                            <a:prstClr val="black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9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82</a:t>
                      </a:r>
                      <a:r>
                        <a:rPr lang="en-US" sz="600" b="1" dirty="0">
                          <a:solidFill>
                            <a:prstClr val="black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9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86</a:t>
                      </a:r>
                      <a:r>
                        <a:rPr lang="en-US" sz="600" b="1" dirty="0">
                          <a:solidFill>
                            <a:prstClr val="black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9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4E..</a:t>
                      </a:r>
                    </a:p>
                    <a:p>
                      <a:r>
                        <a:rPr lang="en-US" sz="9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C4</a:t>
                      </a:r>
                      <a:r>
                        <a:rPr lang="en-US" sz="600" b="1" dirty="0">
                          <a:solidFill>
                            <a:prstClr val="black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9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15</a:t>
                      </a:r>
                      <a:r>
                        <a:rPr lang="en-US" sz="600" b="1" dirty="0">
                          <a:solidFill>
                            <a:prstClr val="black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9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4D</a:t>
                      </a:r>
                      <a:r>
                        <a:rPr lang="en-US" sz="600" b="1" dirty="0">
                          <a:solidFill>
                            <a:prstClr val="black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9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78</a:t>
                      </a:r>
                      <a:r>
                        <a:rPr lang="en-US" sz="600" b="1" dirty="0">
                          <a:solidFill>
                            <a:prstClr val="black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9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B5</a:t>
                      </a:r>
                      <a:r>
                        <a:rPr lang="en-US" sz="600" b="1" dirty="0">
                          <a:solidFill>
                            <a:prstClr val="black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9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C4..</a:t>
                      </a:r>
                    </a:p>
                    <a:p>
                      <a:r>
                        <a:rPr lang="en-US" sz="9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60</a:t>
                      </a:r>
                      <a:r>
                        <a:rPr lang="en-US" sz="600" b="1" dirty="0">
                          <a:solidFill>
                            <a:prstClr val="black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9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D0</a:t>
                      </a:r>
                      <a:r>
                        <a:rPr lang="en-US" sz="600" b="1" dirty="0">
                          <a:solidFill>
                            <a:prstClr val="black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9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2C</a:t>
                      </a:r>
                      <a:r>
                        <a:rPr lang="en-US" sz="600" b="1" dirty="0">
                          <a:solidFill>
                            <a:prstClr val="black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9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DD</a:t>
                      </a:r>
                      <a:r>
                        <a:rPr lang="en-US" sz="600" b="1" dirty="0">
                          <a:solidFill>
                            <a:prstClr val="black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9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78</a:t>
                      </a:r>
                      <a:r>
                        <a:rPr lang="en-US" sz="600" b="1" dirty="0">
                          <a:solidFill>
                            <a:prstClr val="black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9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14..</a:t>
                      </a:r>
                    </a:p>
                    <a:p>
                      <a:r>
                        <a:rPr lang="en-US" sz="9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DF</a:t>
                      </a:r>
                      <a:r>
                        <a:rPr lang="en-US" sz="600" b="1" dirty="0">
                          <a:solidFill>
                            <a:prstClr val="black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9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66</a:t>
                      </a:r>
                      <a:r>
                        <a:rPr lang="en-US" sz="600" b="1" dirty="0">
                          <a:solidFill>
                            <a:prstClr val="black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9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E9</a:t>
                      </a:r>
                      <a:r>
                        <a:rPr lang="en-US" sz="600" b="1" dirty="0">
                          <a:solidFill>
                            <a:prstClr val="black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9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D0</a:t>
                      </a:r>
                      <a:r>
                        <a:rPr lang="en-US" sz="600" b="1" dirty="0">
                          <a:solidFill>
                            <a:prstClr val="black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9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11</a:t>
                      </a:r>
                      <a:r>
                        <a:rPr lang="en-US" sz="600" b="1" dirty="0">
                          <a:solidFill>
                            <a:prstClr val="black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9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43..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78527079"/>
                  </a:ext>
                </a:extLst>
              </a:tr>
              <a:tr h="617220">
                <a:tc>
                  <a:txBody>
                    <a:bodyPr/>
                    <a:lstStyle/>
                    <a:p>
                      <a:r>
                        <a:rPr lang="en-US" sz="9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3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9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9B27F8C0</a:t>
                      </a:r>
                    </a:p>
                    <a:p>
                      <a:r>
                        <a:rPr lang="en-US" sz="9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8E771100</a:t>
                      </a:r>
                    </a:p>
                    <a:p>
                      <a:r>
                        <a:rPr lang="en-US" sz="9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A001FB40</a:t>
                      </a:r>
                    </a:p>
                    <a:p>
                      <a:r>
                        <a:rPr lang="en-US" sz="9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317178C0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9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84</a:t>
                      </a:r>
                      <a:r>
                        <a:rPr lang="en-US" sz="600" b="1" dirty="0">
                          <a:solidFill>
                            <a:prstClr val="black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9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A0</a:t>
                      </a:r>
                      <a:r>
                        <a:rPr lang="en-US" sz="600" b="1" dirty="0">
                          <a:solidFill>
                            <a:prstClr val="black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9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7F</a:t>
                      </a:r>
                      <a:r>
                        <a:rPr lang="en-US" sz="600" b="1" dirty="0">
                          <a:solidFill>
                            <a:prstClr val="black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9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C7</a:t>
                      </a:r>
                      <a:r>
                        <a:rPr lang="en-US" sz="600" b="1" dirty="0">
                          <a:solidFill>
                            <a:prstClr val="black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9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4E</a:t>
                      </a:r>
                      <a:r>
                        <a:rPr lang="en-US" sz="600" b="1" dirty="0">
                          <a:solidFill>
                            <a:prstClr val="black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9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BC..</a:t>
                      </a:r>
                    </a:p>
                    <a:p>
                      <a:r>
                        <a:rPr lang="en-US" sz="9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3B</a:t>
                      </a:r>
                      <a:r>
                        <a:rPr lang="en-US" sz="600" b="1" dirty="0">
                          <a:solidFill>
                            <a:prstClr val="black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9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0B</a:t>
                      </a:r>
                      <a:r>
                        <a:rPr lang="en-US" sz="600" b="1" dirty="0">
                          <a:solidFill>
                            <a:prstClr val="black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9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20</a:t>
                      </a:r>
                      <a:r>
                        <a:rPr lang="en-US" sz="600" b="1" dirty="0">
                          <a:solidFill>
                            <a:prstClr val="black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9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0C</a:t>
                      </a:r>
                      <a:r>
                        <a:rPr lang="en-US" sz="600" b="1" dirty="0">
                          <a:solidFill>
                            <a:prstClr val="black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9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DB</a:t>
                      </a:r>
                      <a:r>
                        <a:rPr lang="en-US" sz="600" b="1" dirty="0">
                          <a:solidFill>
                            <a:prstClr val="black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9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58..</a:t>
                      </a:r>
                    </a:p>
                    <a:p>
                      <a:r>
                        <a:rPr lang="en-US" sz="9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29</a:t>
                      </a:r>
                      <a:r>
                        <a:rPr lang="en-US" sz="600" b="1" dirty="0">
                          <a:solidFill>
                            <a:prstClr val="black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9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D9</a:t>
                      </a:r>
                      <a:r>
                        <a:rPr lang="en-US" sz="600" b="1" dirty="0">
                          <a:solidFill>
                            <a:prstClr val="black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9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F5</a:t>
                      </a:r>
                      <a:r>
                        <a:rPr lang="en-US" sz="600" b="1" dirty="0">
                          <a:solidFill>
                            <a:prstClr val="black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9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6A</a:t>
                      </a:r>
                      <a:r>
                        <a:rPr lang="en-US" sz="600" b="1" dirty="0">
                          <a:solidFill>
                            <a:prstClr val="black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9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72</a:t>
                      </a:r>
                      <a:r>
                        <a:rPr lang="en-US" sz="600" b="1" dirty="0">
                          <a:solidFill>
                            <a:prstClr val="black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9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50..</a:t>
                      </a:r>
                    </a:p>
                    <a:p>
                      <a:r>
                        <a:rPr lang="en-US" sz="9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35</a:t>
                      </a:r>
                      <a:r>
                        <a:rPr lang="en-US" sz="600" b="1" dirty="0">
                          <a:solidFill>
                            <a:prstClr val="black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9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82</a:t>
                      </a:r>
                      <a:r>
                        <a:rPr lang="en-US" sz="600" b="1" dirty="0">
                          <a:solidFill>
                            <a:prstClr val="black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9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CB</a:t>
                      </a:r>
                      <a:r>
                        <a:rPr lang="en-US" sz="600" b="1" dirty="0">
                          <a:solidFill>
                            <a:prstClr val="black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9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91</a:t>
                      </a:r>
                      <a:r>
                        <a:rPr lang="en-US" sz="600" b="1" dirty="0">
                          <a:solidFill>
                            <a:prstClr val="black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9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78</a:t>
                      </a:r>
                      <a:r>
                        <a:rPr lang="en-US" sz="600" b="1" dirty="0">
                          <a:solidFill>
                            <a:prstClr val="black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9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8B..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116680156"/>
                  </a:ext>
                </a:extLst>
              </a:tr>
              <a:tr h="617220">
                <a:tc>
                  <a:txBody>
                    <a:bodyPr/>
                    <a:lstStyle/>
                    <a:p>
                      <a:r>
                        <a:rPr lang="en-US" sz="9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4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9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6618E980</a:t>
                      </a:r>
                    </a:p>
                    <a:p>
                      <a:r>
                        <a:rPr lang="en-US" sz="9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BA0CDB40</a:t>
                      </a:r>
                    </a:p>
                    <a:p>
                      <a:r>
                        <a:rPr lang="en-US" sz="9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89E92C00</a:t>
                      </a:r>
                    </a:p>
                    <a:p>
                      <a:r>
                        <a:rPr lang="en-US" sz="9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090F9C40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9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35</a:t>
                      </a:r>
                      <a:r>
                        <a:rPr lang="en-US" sz="600" b="1" dirty="0">
                          <a:solidFill>
                            <a:prstClr val="black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9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11</a:t>
                      </a:r>
                      <a:r>
                        <a:rPr lang="en-US" sz="600" b="1" dirty="0">
                          <a:solidFill>
                            <a:prstClr val="black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9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4A</a:t>
                      </a:r>
                      <a:r>
                        <a:rPr lang="en-US" sz="600" b="1" dirty="0">
                          <a:solidFill>
                            <a:prstClr val="black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9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E0</a:t>
                      </a:r>
                      <a:r>
                        <a:rPr lang="en-US" sz="600" b="1" dirty="0">
                          <a:solidFill>
                            <a:prstClr val="black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9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2E</a:t>
                      </a:r>
                      <a:r>
                        <a:rPr lang="en-US" sz="600" b="1" dirty="0">
                          <a:solidFill>
                            <a:prstClr val="black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9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F1..</a:t>
                      </a:r>
                    </a:p>
                    <a:p>
                      <a:r>
                        <a:rPr lang="en-US" sz="9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B0</a:t>
                      </a:r>
                      <a:r>
                        <a:rPr lang="en-US" sz="600" b="1" dirty="0">
                          <a:solidFill>
                            <a:prstClr val="black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9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FC</a:t>
                      </a:r>
                      <a:r>
                        <a:rPr lang="en-US" sz="600" b="1" dirty="0">
                          <a:solidFill>
                            <a:prstClr val="black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9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5A</a:t>
                      </a:r>
                      <a:r>
                        <a:rPr lang="en-US" sz="600" b="1" dirty="0">
                          <a:solidFill>
                            <a:prstClr val="black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9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20</a:t>
                      </a:r>
                      <a:r>
                        <a:rPr lang="en-US" sz="600" b="1" dirty="0">
                          <a:solidFill>
                            <a:prstClr val="black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9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D0</a:t>
                      </a:r>
                      <a:r>
                        <a:rPr lang="en-US" sz="600" b="1" dirty="0">
                          <a:solidFill>
                            <a:prstClr val="black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9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7F..</a:t>
                      </a:r>
                    </a:p>
                    <a:p>
                      <a:r>
                        <a:rPr lang="en-US" sz="9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1C</a:t>
                      </a:r>
                      <a:r>
                        <a:rPr lang="en-US" sz="600" b="1" dirty="0">
                          <a:solidFill>
                            <a:prstClr val="black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9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50</a:t>
                      </a:r>
                      <a:r>
                        <a:rPr lang="en-US" sz="600" b="1" dirty="0">
                          <a:solidFill>
                            <a:prstClr val="black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9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A4</a:t>
                      </a:r>
                      <a:r>
                        <a:rPr lang="en-US" sz="600" b="1" dirty="0">
                          <a:solidFill>
                            <a:prstClr val="black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9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F8</a:t>
                      </a:r>
                      <a:r>
                        <a:rPr lang="en-US" sz="600" b="1" dirty="0">
                          <a:solidFill>
                            <a:prstClr val="black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9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EB</a:t>
                      </a:r>
                      <a:r>
                        <a:rPr lang="en-US" sz="600" b="1" dirty="0">
                          <a:solidFill>
                            <a:prstClr val="black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9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6F..</a:t>
                      </a:r>
                    </a:p>
                    <a:p>
                      <a:r>
                        <a:rPr lang="en-US" sz="9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BB</a:t>
                      </a:r>
                      <a:r>
                        <a:rPr lang="en-US" sz="600" b="1" dirty="0">
                          <a:solidFill>
                            <a:prstClr val="black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9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71</a:t>
                      </a:r>
                      <a:r>
                        <a:rPr lang="en-US" sz="600" b="1" dirty="0">
                          <a:solidFill>
                            <a:prstClr val="black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9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ED</a:t>
                      </a:r>
                      <a:r>
                        <a:rPr lang="en-US" sz="600" b="1" dirty="0">
                          <a:solidFill>
                            <a:prstClr val="black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9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16</a:t>
                      </a:r>
                      <a:r>
                        <a:rPr lang="en-US" sz="600" b="1" dirty="0">
                          <a:solidFill>
                            <a:prstClr val="black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9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07</a:t>
                      </a:r>
                      <a:r>
                        <a:rPr lang="en-US" sz="600" b="1" dirty="0">
                          <a:solidFill>
                            <a:prstClr val="black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9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1F..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815140059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99967B9E-5CC5-4CA2-991C-18220E10D6BF}"/>
              </a:ext>
            </a:extLst>
          </p:cNvPr>
          <p:cNvSpPr txBox="1"/>
          <p:nvPr/>
        </p:nvSpPr>
        <p:spPr>
          <a:xfrm>
            <a:off x="381000" y="2578270"/>
            <a:ext cx="161467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Addr</a:t>
            </a:r>
            <a:r>
              <a:rPr lang="en-US" sz="1350" b="1" dirty="0">
                <a:latin typeface="Courier New" panose="02070309020205020404" pitchFamily="49" charset="0"/>
                <a:cs typeface="Courier New" panose="02070309020205020404" pitchFamily="49" charset="0"/>
              </a:rPr>
              <a:t>: 2A1C0700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BD44D1B-45D4-4388-AE94-540FF5AFC7B3}"/>
              </a:ext>
            </a:extLst>
          </p:cNvPr>
          <p:cNvSpPr txBox="1"/>
          <p:nvPr/>
        </p:nvSpPr>
        <p:spPr>
          <a:xfrm>
            <a:off x="391546" y="3030752"/>
            <a:ext cx="1762377" cy="207749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lvl="0"/>
            <a:r>
              <a:rPr lang="en-US" sz="9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Data: 9E</a:t>
            </a:r>
            <a:r>
              <a:rPr lang="en-US" sz="4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9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C3</a:t>
            </a:r>
            <a:r>
              <a:rPr lang="en-US" sz="7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9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</a:t>
            </a:r>
            <a:r>
              <a:rPr lang="en-US" sz="7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9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EE</a:t>
            </a:r>
            <a:r>
              <a:rPr lang="en-US" sz="7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9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B7</a:t>
            </a:r>
            <a:r>
              <a:rPr lang="en-US" sz="7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9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D3..</a:t>
            </a:r>
            <a:endParaRPr lang="en-US" sz="1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B5B9C07-B00C-4433-8C72-DA21057101C3}"/>
              </a:ext>
            </a:extLst>
          </p:cNvPr>
          <p:cNvSpPr txBox="1"/>
          <p:nvPr/>
        </p:nvSpPr>
        <p:spPr>
          <a:xfrm>
            <a:off x="381000" y="3390901"/>
            <a:ext cx="160701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Addr</a:t>
            </a:r>
            <a:r>
              <a:rPr lang="en-US" sz="1350" b="1" dirty="0">
                <a:latin typeface="Courier New" panose="02070309020205020404" pitchFamily="49" charset="0"/>
                <a:cs typeface="Courier New" panose="02070309020205020404" pitchFamily="49" charset="0"/>
              </a:rPr>
              <a:t>: 132E1340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4603EB4-63EA-4441-849C-5775020CBFFE}"/>
              </a:ext>
            </a:extLst>
          </p:cNvPr>
          <p:cNvCxnSpPr>
            <a:cxnSpLocks/>
          </p:cNvCxnSpPr>
          <p:nvPr/>
        </p:nvCxnSpPr>
        <p:spPr>
          <a:xfrm>
            <a:off x="6367730" y="2413192"/>
            <a:ext cx="1234585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D5C475B9-2AAC-4E66-9656-E00C7A9D6C41}"/>
              </a:ext>
            </a:extLst>
          </p:cNvPr>
          <p:cNvSpPr txBox="1"/>
          <p:nvPr/>
        </p:nvSpPr>
        <p:spPr>
          <a:xfrm>
            <a:off x="6373179" y="1973212"/>
            <a:ext cx="122913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>
                <a:latin typeface="Courier New" panose="02070309020205020404" pitchFamily="49" charset="0"/>
                <a:cs typeface="Courier New" panose="02070309020205020404" pitchFamily="49" charset="0"/>
              </a:rPr>
              <a:t>Address:</a:t>
            </a:r>
          </a:p>
          <a:p>
            <a:r>
              <a:rPr lang="en-US" sz="1350" b="1" dirty="0">
                <a:latin typeface="Courier New" panose="02070309020205020404" pitchFamily="49" charset="0"/>
                <a:cs typeface="Courier New" panose="02070309020205020404" pitchFamily="49" charset="0"/>
              </a:rPr>
              <a:t>132E1340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AF37CD1-80B1-4688-B8DF-EB19B54FAA0D}"/>
              </a:ext>
            </a:extLst>
          </p:cNvPr>
          <p:cNvCxnSpPr>
            <a:cxnSpLocks/>
          </p:cNvCxnSpPr>
          <p:nvPr/>
        </p:nvCxnSpPr>
        <p:spPr>
          <a:xfrm flipH="1">
            <a:off x="6367730" y="2526442"/>
            <a:ext cx="1234585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C14CAA44-CF71-42AD-A6A9-EC7D1F5FACB3}"/>
              </a:ext>
            </a:extLst>
          </p:cNvPr>
          <p:cNvSpPr txBox="1"/>
          <p:nvPr/>
        </p:nvSpPr>
        <p:spPr>
          <a:xfrm>
            <a:off x="381001" y="3817781"/>
            <a:ext cx="1824423" cy="207749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lvl="0"/>
            <a:r>
              <a:rPr lang="en-US" sz="9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Data: AC</a:t>
            </a:r>
            <a:r>
              <a:rPr lang="en-US" sz="7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9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99</a:t>
            </a:r>
            <a:r>
              <a:rPr lang="en-US" sz="7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9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17</a:t>
            </a:r>
            <a:r>
              <a:rPr lang="en-US" sz="7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9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8F</a:t>
            </a:r>
            <a:r>
              <a:rPr lang="en-US" sz="7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9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44</a:t>
            </a:r>
            <a:r>
              <a:rPr lang="en-US" sz="7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9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09..</a:t>
            </a:r>
            <a:endParaRPr lang="en-US" sz="14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BBF9594-E2AB-4F61-ACD3-EA0D30781D47}"/>
              </a:ext>
            </a:extLst>
          </p:cNvPr>
          <p:cNvSpPr txBox="1"/>
          <p:nvPr/>
        </p:nvSpPr>
        <p:spPr>
          <a:xfrm>
            <a:off x="327248" y="4229101"/>
            <a:ext cx="157775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Addr</a:t>
            </a:r>
            <a:r>
              <a:rPr lang="en-US" sz="1350" b="1" dirty="0">
                <a:latin typeface="Courier New" panose="02070309020205020404" pitchFamily="49" charset="0"/>
                <a:cs typeface="Courier New" panose="02070309020205020404" pitchFamily="49" charset="0"/>
              </a:rPr>
              <a:t>: 132E1340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1DEF4AB-7EB5-43B5-81F5-AEE7208715A4}"/>
              </a:ext>
            </a:extLst>
          </p:cNvPr>
          <p:cNvSpPr txBox="1"/>
          <p:nvPr/>
        </p:nvSpPr>
        <p:spPr>
          <a:xfrm>
            <a:off x="381000" y="4630952"/>
            <a:ext cx="1768556" cy="207749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lvl="0"/>
            <a:r>
              <a:rPr lang="en-US" sz="9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Data: AC 99 17 8F 44 09..</a:t>
            </a:r>
            <a:endParaRPr lang="en-US" sz="900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4C709FE-BF3C-48EC-8681-A0DB405D776F}"/>
              </a:ext>
            </a:extLst>
          </p:cNvPr>
          <p:cNvCxnSpPr>
            <a:cxnSpLocks/>
          </p:cNvCxnSpPr>
          <p:nvPr/>
        </p:nvCxnSpPr>
        <p:spPr>
          <a:xfrm flipV="1">
            <a:off x="2157297" y="2748752"/>
            <a:ext cx="1537001" cy="498621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873433B-85A6-4EFB-A752-BCE3A68C6AC1}"/>
              </a:ext>
            </a:extLst>
          </p:cNvPr>
          <p:cNvCxnSpPr>
            <a:cxnSpLocks/>
          </p:cNvCxnSpPr>
          <p:nvPr/>
        </p:nvCxnSpPr>
        <p:spPr>
          <a:xfrm rot="10800000" flipV="1">
            <a:off x="2133387" y="2944844"/>
            <a:ext cx="1537001" cy="498621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33AB535-9F57-453F-9294-4EFD43B53B49}"/>
              </a:ext>
            </a:extLst>
          </p:cNvPr>
          <p:cNvCxnSpPr>
            <a:cxnSpLocks/>
          </p:cNvCxnSpPr>
          <p:nvPr/>
        </p:nvCxnSpPr>
        <p:spPr>
          <a:xfrm>
            <a:off x="2157296" y="3731654"/>
            <a:ext cx="1525388" cy="160423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E181961-4564-4A21-A3F8-91D9F9932448}"/>
              </a:ext>
            </a:extLst>
          </p:cNvPr>
          <p:cNvCxnSpPr>
            <a:cxnSpLocks/>
          </p:cNvCxnSpPr>
          <p:nvPr/>
        </p:nvCxnSpPr>
        <p:spPr>
          <a:xfrm rot="10800000">
            <a:off x="2157296" y="3907802"/>
            <a:ext cx="1525388" cy="160423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1B8A862-7BD0-4FA6-A1EF-01A89D08FC1D}"/>
              </a:ext>
            </a:extLst>
          </p:cNvPr>
          <p:cNvCxnSpPr>
            <a:cxnSpLocks/>
          </p:cNvCxnSpPr>
          <p:nvPr/>
        </p:nvCxnSpPr>
        <p:spPr>
          <a:xfrm flipV="1">
            <a:off x="2157297" y="4187905"/>
            <a:ext cx="1537001" cy="53795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CED85B6-6C42-4D95-AC62-3BAD57CBCC51}"/>
              </a:ext>
            </a:extLst>
          </p:cNvPr>
          <p:cNvCxnSpPr>
            <a:cxnSpLocks/>
          </p:cNvCxnSpPr>
          <p:nvPr/>
        </p:nvCxnSpPr>
        <p:spPr>
          <a:xfrm rot="10800000" flipV="1">
            <a:off x="2145000" y="4339221"/>
            <a:ext cx="1537001" cy="53795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EDAA7F97-0867-4B75-A15F-3CB5C8837A2A}"/>
              </a:ext>
            </a:extLst>
          </p:cNvPr>
          <p:cNvSpPr txBox="1"/>
          <p:nvPr/>
        </p:nvSpPr>
        <p:spPr>
          <a:xfrm rot="20510556">
            <a:off x="3317046" y="2730780"/>
            <a:ext cx="51592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rgbClr val="C00000"/>
                </a:solidFill>
              </a:rPr>
              <a:t>Fast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1CDAAB4-2CE6-4A26-8D27-EFD32F5DD542}"/>
              </a:ext>
            </a:extLst>
          </p:cNvPr>
          <p:cNvSpPr txBox="1"/>
          <p:nvPr/>
        </p:nvSpPr>
        <p:spPr>
          <a:xfrm rot="347578">
            <a:off x="3236129" y="3817561"/>
            <a:ext cx="51592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rgbClr val="C00000"/>
                </a:solidFill>
              </a:rPr>
              <a:t>Slow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179A3F9-2520-450E-BB72-3FEE7DDD1611}"/>
              </a:ext>
            </a:extLst>
          </p:cNvPr>
          <p:cNvSpPr txBox="1"/>
          <p:nvPr/>
        </p:nvSpPr>
        <p:spPr>
          <a:xfrm rot="21400848">
            <a:off x="3236129" y="4119291"/>
            <a:ext cx="51592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rgbClr val="C00000"/>
                </a:solidFill>
              </a:rPr>
              <a:t>Fast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2B7AA8-C2EC-42EB-BC55-83B613AE37D1}"/>
              </a:ext>
            </a:extLst>
          </p:cNvPr>
          <p:cNvSpPr txBox="1"/>
          <p:nvPr/>
        </p:nvSpPr>
        <p:spPr>
          <a:xfrm>
            <a:off x="2529593" y="2720909"/>
            <a:ext cx="974474" cy="1866604"/>
          </a:xfrm>
          <a:prstGeom prst="rect">
            <a:avLst/>
          </a:prstGeom>
          <a:solidFill>
            <a:srgbClr val="C8E6FF">
              <a:alpha val="85882"/>
            </a:srgbClr>
          </a:solidFill>
        </p:spPr>
        <p:txBody>
          <a:bodyPr wrap="square" rtlCol="0" anchor="ctr">
            <a:noAutofit/>
          </a:bodyPr>
          <a:lstStyle>
            <a:defPPr>
              <a:defRPr lang="en-US"/>
            </a:defPPr>
            <a:lvl1pPr algn="ctr"/>
          </a:lstStyle>
          <a:p>
            <a:r>
              <a:rPr lang="en-US" sz="1350" dirty="0"/>
              <a:t>hash(</a:t>
            </a:r>
            <a:r>
              <a:rPr lang="en-US" sz="1350" dirty="0" err="1"/>
              <a:t>addr</a:t>
            </a:r>
            <a:r>
              <a:rPr lang="en-US" sz="1350" dirty="0"/>
              <a:t>) to map to cache set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ABAAFE3-E547-4173-B57C-045DC7C4FECC}"/>
              </a:ext>
            </a:extLst>
          </p:cNvPr>
          <p:cNvSpPr txBox="1"/>
          <p:nvPr/>
        </p:nvSpPr>
        <p:spPr>
          <a:xfrm>
            <a:off x="4125922" y="4271444"/>
            <a:ext cx="592323" cy="138499"/>
          </a:xfrm>
          <a:prstGeom prst="rect">
            <a:avLst/>
          </a:prstGeom>
          <a:solidFill>
            <a:srgbClr val="FFFF00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132E1340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B423285-6DBA-4B96-B76E-7198C073E730}"/>
              </a:ext>
            </a:extLst>
          </p:cNvPr>
          <p:cNvSpPr txBox="1"/>
          <p:nvPr/>
        </p:nvSpPr>
        <p:spPr>
          <a:xfrm>
            <a:off x="4863540" y="4266895"/>
            <a:ext cx="1234494" cy="138499"/>
          </a:xfrm>
          <a:prstGeom prst="rect">
            <a:avLst/>
          </a:prstGeom>
          <a:solidFill>
            <a:srgbClr val="FFFF00"/>
          </a:solidFill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>
              <a:defRPr sz="1200" b="1"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pPr algn="ctr"/>
            <a:r>
              <a:rPr lang="en-US" sz="900" dirty="0"/>
              <a:t>Evict</a:t>
            </a:r>
            <a:r>
              <a:rPr lang="en-US" sz="675" dirty="0"/>
              <a:t> </a:t>
            </a:r>
            <a:r>
              <a:rPr lang="en-US" sz="900" dirty="0"/>
              <a:t>to</a:t>
            </a:r>
            <a:r>
              <a:rPr lang="en-US" sz="600" dirty="0"/>
              <a:t> </a:t>
            </a:r>
            <a:r>
              <a:rPr lang="en-US" sz="900" dirty="0"/>
              <a:t>make</a:t>
            </a:r>
            <a:r>
              <a:rPr lang="en-US" sz="675" dirty="0"/>
              <a:t> </a:t>
            </a:r>
            <a:r>
              <a:rPr lang="en-US" sz="900" dirty="0"/>
              <a:t>room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AEDB952-D3C8-4EA7-8214-2CDB09D6E5DB}"/>
              </a:ext>
            </a:extLst>
          </p:cNvPr>
          <p:cNvSpPr txBox="1"/>
          <p:nvPr/>
        </p:nvSpPr>
        <p:spPr>
          <a:xfrm>
            <a:off x="4863540" y="4266895"/>
            <a:ext cx="1234494" cy="138499"/>
          </a:xfrm>
          <a:prstGeom prst="rect">
            <a:avLst/>
          </a:prstGeom>
          <a:solidFill>
            <a:srgbClr val="FFFF00"/>
          </a:solidFill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>
              <a:defRPr sz="1200" b="1"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pPr algn="ctr"/>
            <a:r>
              <a:rPr lang="en-US" sz="900" dirty="0"/>
              <a:t>AC</a:t>
            </a:r>
            <a:r>
              <a:rPr lang="en-US" sz="600" dirty="0"/>
              <a:t> </a:t>
            </a:r>
            <a:r>
              <a:rPr lang="en-US" sz="900" dirty="0"/>
              <a:t>99</a:t>
            </a:r>
            <a:r>
              <a:rPr lang="en-US" sz="600" dirty="0"/>
              <a:t> </a:t>
            </a:r>
            <a:r>
              <a:rPr lang="en-US" sz="900" dirty="0"/>
              <a:t>17</a:t>
            </a:r>
            <a:r>
              <a:rPr lang="en-US" sz="600" dirty="0"/>
              <a:t> </a:t>
            </a:r>
            <a:r>
              <a:rPr lang="en-US" sz="900" dirty="0"/>
              <a:t>8F</a:t>
            </a:r>
            <a:r>
              <a:rPr lang="en-US" sz="600" dirty="0"/>
              <a:t> </a:t>
            </a:r>
            <a:r>
              <a:rPr lang="en-US" sz="900" dirty="0"/>
              <a:t>44</a:t>
            </a:r>
            <a:r>
              <a:rPr lang="en-US" sz="600" dirty="0"/>
              <a:t> </a:t>
            </a:r>
            <a:r>
              <a:rPr lang="en-US" sz="900" dirty="0"/>
              <a:t>09..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89FE8D3-09A1-4C82-AC32-F62CD83F40A1}"/>
              </a:ext>
            </a:extLst>
          </p:cNvPr>
          <p:cNvSpPr/>
          <p:nvPr/>
        </p:nvSpPr>
        <p:spPr>
          <a:xfrm>
            <a:off x="2346026" y="1582843"/>
            <a:ext cx="1159543" cy="4986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350" b="1" dirty="0">
                <a:solidFill>
                  <a:schemeClr val="tx1"/>
                </a:solidFill>
              </a:rPr>
              <a:t>MEMORY </a:t>
            </a:r>
          </a:p>
          <a:p>
            <a:pPr algn="ctr"/>
            <a:r>
              <a:rPr lang="en-US" sz="1350" b="1" dirty="0">
                <a:solidFill>
                  <a:schemeClr val="tx1"/>
                </a:solidFill>
              </a:rPr>
              <a:t>CACHE</a:t>
            </a:r>
            <a:endParaRPr lang="en-US" sz="1350" dirty="0">
              <a:solidFill>
                <a:schemeClr val="tx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509642D-E87B-4F02-BFDB-F0A4260880F4}"/>
              </a:ext>
            </a:extLst>
          </p:cNvPr>
          <p:cNvSpPr txBox="1"/>
          <p:nvPr/>
        </p:nvSpPr>
        <p:spPr>
          <a:xfrm>
            <a:off x="4124477" y="2875595"/>
            <a:ext cx="576553" cy="138499"/>
          </a:xfrm>
          <a:prstGeom prst="rect">
            <a:avLst/>
          </a:prstGeom>
          <a:solidFill>
            <a:srgbClr val="FFFF00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2A1C0700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7852516-BAB9-4135-8DCE-0F1A9215856C}"/>
              </a:ext>
            </a:extLst>
          </p:cNvPr>
          <p:cNvSpPr txBox="1"/>
          <p:nvPr/>
        </p:nvSpPr>
        <p:spPr>
          <a:xfrm>
            <a:off x="6446097" y="2567046"/>
            <a:ext cx="1126912" cy="34624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>
              <a:defRPr sz="1200" b="1"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r>
              <a:rPr lang="en-US" sz="1350" dirty="0"/>
              <a:t>Data:</a:t>
            </a:r>
          </a:p>
          <a:p>
            <a:r>
              <a:rPr lang="en-US" sz="900" dirty="0"/>
              <a:t>AC</a:t>
            </a:r>
            <a:r>
              <a:rPr lang="en-US" sz="600" dirty="0"/>
              <a:t> </a:t>
            </a:r>
            <a:r>
              <a:rPr lang="en-US" sz="900" dirty="0"/>
              <a:t>99</a:t>
            </a:r>
            <a:r>
              <a:rPr lang="en-US" sz="375" dirty="0"/>
              <a:t> </a:t>
            </a:r>
            <a:r>
              <a:rPr lang="en-US" sz="900" dirty="0"/>
              <a:t>17</a:t>
            </a:r>
            <a:r>
              <a:rPr lang="en-US" sz="375" dirty="0"/>
              <a:t> </a:t>
            </a:r>
            <a:r>
              <a:rPr lang="en-US" sz="900" dirty="0"/>
              <a:t>8F</a:t>
            </a:r>
            <a:r>
              <a:rPr lang="en-US" sz="375" dirty="0"/>
              <a:t> </a:t>
            </a:r>
            <a:r>
              <a:rPr lang="en-US" sz="900" dirty="0"/>
              <a:t>44</a:t>
            </a:r>
            <a:r>
              <a:rPr lang="en-US" sz="375" dirty="0"/>
              <a:t> </a:t>
            </a:r>
            <a:r>
              <a:rPr lang="en-US" sz="900" dirty="0"/>
              <a:t>09..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189A8281-2D8B-4CBB-A005-D53CB72A77FA}"/>
              </a:ext>
            </a:extLst>
          </p:cNvPr>
          <p:cNvSpPr/>
          <p:nvPr/>
        </p:nvSpPr>
        <p:spPr>
          <a:xfrm>
            <a:off x="384730" y="1655684"/>
            <a:ext cx="1596470" cy="4986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350" b="1" dirty="0">
                <a:solidFill>
                  <a:schemeClr val="tx1"/>
                </a:solidFill>
              </a:rPr>
              <a:t>CPU</a:t>
            </a:r>
          </a:p>
          <a:p>
            <a:pPr algn="ctr"/>
            <a:r>
              <a:rPr lang="en-US" sz="1350" dirty="0">
                <a:solidFill>
                  <a:schemeClr val="tx1"/>
                </a:solidFill>
              </a:rPr>
              <a:t>Sends address,</a:t>
            </a:r>
            <a:br>
              <a:rPr lang="en-US" sz="1350" dirty="0">
                <a:solidFill>
                  <a:schemeClr val="tx1"/>
                </a:solidFill>
              </a:rPr>
            </a:br>
            <a:r>
              <a:rPr lang="en-US" sz="1350" dirty="0">
                <a:solidFill>
                  <a:schemeClr val="tx1"/>
                </a:solidFill>
              </a:rPr>
              <a:t>Receives data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08DC3C4-E1F3-4766-ADA1-0CD8A45AE324}"/>
              </a:ext>
            </a:extLst>
          </p:cNvPr>
          <p:cNvSpPr txBox="1"/>
          <p:nvPr/>
        </p:nvSpPr>
        <p:spPr>
          <a:xfrm>
            <a:off x="6385404" y="3652135"/>
            <a:ext cx="2834797" cy="145560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130969" indent="-130969"/>
            <a:r>
              <a:rPr lang="en-US" dirty="0"/>
              <a:t>Reads </a:t>
            </a:r>
            <a:r>
              <a:rPr lang="en-US" u="sng" dirty="0"/>
              <a:t>change</a:t>
            </a:r>
            <a:r>
              <a:rPr lang="en-US" dirty="0"/>
              <a:t> system state: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Read to </a:t>
            </a:r>
            <a:r>
              <a:rPr lang="en-US" u="sng" dirty="0"/>
              <a:t>newly-cached</a:t>
            </a:r>
            <a:r>
              <a:rPr lang="en-US" dirty="0"/>
              <a:t> location is fast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Read to </a:t>
            </a:r>
            <a:r>
              <a:rPr lang="en-US" u="sng" dirty="0"/>
              <a:t>evicted</a:t>
            </a:r>
            <a:r>
              <a:rPr lang="en-US" dirty="0"/>
              <a:t> location </a:t>
            </a:r>
            <a:br>
              <a:rPr lang="en-US" dirty="0"/>
            </a:br>
            <a:r>
              <a:rPr lang="en-US" dirty="0"/>
              <a:t>is slow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11296F0-C72D-B84F-AD86-B2130B1B6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419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4" grpId="0"/>
      <p:bldP spid="15" grpId="0"/>
      <p:bldP spid="20" grpId="0"/>
      <p:bldP spid="29" grpId="0"/>
      <p:bldP spid="31" grpId="0"/>
      <p:bldP spid="32" grpId="0"/>
      <p:bldP spid="37" grpId="0"/>
      <p:bldP spid="38" grpId="0"/>
      <p:bldP spid="39" grpId="0"/>
      <p:bldP spid="27" grpId="0" animBg="1"/>
      <p:bldP spid="45" grpId="0" animBg="1"/>
      <p:bldP spid="34" grpId="0" animBg="1"/>
      <p:bldP spid="40" grpId="0" animBg="1"/>
      <p:bldP spid="41" grpId="0"/>
      <p:bldP spid="28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D918053-E995-48F1-91AE-10A3698CA0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90500"/>
            <a:ext cx="8229600" cy="857250"/>
          </a:xfrm>
        </p:spPr>
        <p:txBody>
          <a:bodyPr/>
          <a:lstStyle/>
          <a:p>
            <a:r>
              <a:rPr lang="en-US" dirty="0"/>
              <a:t>Speculative execution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E287DD-EB6C-42C2-B943-76C5D7B13CFB}"/>
              </a:ext>
            </a:extLst>
          </p:cNvPr>
          <p:cNvSpPr txBox="1"/>
          <p:nvPr/>
        </p:nvSpPr>
        <p:spPr>
          <a:xfrm>
            <a:off x="2209799" y="1676560"/>
            <a:ext cx="6574596" cy="965580"/>
          </a:xfrm>
          <a:prstGeom prst="rect">
            <a:avLst/>
          </a:prstGeom>
          <a:solidFill>
            <a:srgbClr val="A6E4AD">
              <a:alpha val="85000"/>
            </a:srgbClr>
          </a:solidFill>
        </p:spPr>
        <p:txBody>
          <a:bodyPr wrap="square" rtlCol="0" anchor="ctr">
            <a:noAutofit/>
          </a:bodyPr>
          <a:lstStyle>
            <a:defPPr>
              <a:defRPr lang="en-US"/>
            </a:defPPr>
            <a:lvl1pPr algn="ctr"/>
          </a:lstStyle>
          <a:p>
            <a:pPr marL="150876" lvl="1"/>
            <a:r>
              <a:rPr lang="en-US" sz="2400" dirty="0"/>
              <a:t>if  (</a:t>
            </a:r>
            <a:r>
              <a:rPr lang="en-US" sz="2400" dirty="0" err="1"/>
              <a:t>uncached_value</a:t>
            </a:r>
            <a:r>
              <a:rPr lang="en-US" sz="2400" dirty="0"/>
              <a:t> == 1)     // load from memory</a:t>
            </a:r>
          </a:p>
          <a:p>
            <a:pPr marL="150876" lvl="1"/>
            <a:r>
              <a:rPr lang="en-US" sz="2400" dirty="0"/>
              <a:t>       a = compute(b)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6AE253F-2EC6-481B-9CC7-BE9AA04CAB6D}"/>
              </a:ext>
            </a:extLst>
          </p:cNvPr>
          <p:cNvSpPr txBox="1">
            <a:spLocks/>
          </p:cNvSpPr>
          <p:nvPr/>
        </p:nvSpPr>
        <p:spPr>
          <a:xfrm>
            <a:off x="359605" y="1144890"/>
            <a:ext cx="8380328" cy="918897"/>
          </a:xfrm>
          <a:prstGeom prst="rect">
            <a:avLst/>
          </a:prstGeom>
        </p:spPr>
        <p:txBody>
          <a:bodyPr vert="horz" lIns="0" tIns="34290" rIns="0" bIns="3429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 3" panose="05040102010807070707" pitchFamily="18" charset="2"/>
              <a:buChar char="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 3" panose="05040102010807070707" pitchFamily="18" charset="2"/>
              <a:buChar char="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 3" panose="05040102010807070707" pitchFamily="18" charset="2"/>
              <a:buChar char="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 3" panose="05040102010807070707" pitchFamily="18" charset="2"/>
              <a:buChar char="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 3" panose="05040102010807070707" pitchFamily="18" charset="2"/>
              <a:buChar char=""/>
              <a:defRPr sz="14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 3" panose="05040102010807070707" pitchFamily="18" charset="2"/>
              <a:buChar char=""/>
              <a:defRPr sz="14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CPUs can </a:t>
            </a:r>
            <a:r>
              <a:rPr lang="en-US" i="1" dirty="0"/>
              <a:t>guess</a:t>
            </a:r>
            <a:r>
              <a:rPr lang="en-US" dirty="0"/>
              <a:t> likely program path and do </a:t>
            </a:r>
            <a:r>
              <a:rPr lang="en-US" u="sng" dirty="0"/>
              <a:t>speculative execution</a:t>
            </a:r>
          </a:p>
          <a:p>
            <a:pPr lvl="1"/>
            <a:r>
              <a:rPr lang="en-US" sz="2400" dirty="0"/>
              <a:t>Example: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81997CA-1705-4F41-91B7-4F719D6EC149}"/>
              </a:ext>
            </a:extLst>
          </p:cNvPr>
          <p:cNvSpPr txBox="1">
            <a:spLocks/>
          </p:cNvSpPr>
          <p:nvPr/>
        </p:nvSpPr>
        <p:spPr>
          <a:xfrm>
            <a:off x="286375" y="2870639"/>
            <a:ext cx="8705225" cy="965581"/>
          </a:xfrm>
          <a:prstGeom prst="rect">
            <a:avLst/>
          </a:prstGeom>
        </p:spPr>
        <p:txBody>
          <a:bodyPr vert="horz" lIns="0" tIns="34290" rIns="0" bIns="3429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 3" panose="05040102010807070707" pitchFamily="18" charset="2"/>
              <a:buChar char="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 3" panose="05040102010807070707" pitchFamily="18" charset="2"/>
              <a:buChar char="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 3" panose="05040102010807070707" pitchFamily="18" charset="2"/>
              <a:buChar char="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 3" panose="05040102010807070707" pitchFamily="18" charset="2"/>
              <a:buChar char="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 3" panose="05040102010807070707" pitchFamily="18" charset="2"/>
              <a:buChar char=""/>
              <a:defRPr sz="14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 3" panose="05040102010807070707" pitchFamily="18" charset="2"/>
              <a:buChar char=""/>
              <a:defRPr sz="14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2400" dirty="0"/>
              <a:t>Branch predictor guesses if() is ‘true’  (based on prior history)</a:t>
            </a:r>
          </a:p>
          <a:p>
            <a:pPr lvl="1"/>
            <a:r>
              <a:rPr lang="en-US" sz="2400" dirty="0"/>
              <a:t>Starts executing </a:t>
            </a:r>
            <a:r>
              <a:rPr lang="en-US" sz="2400" i="1" dirty="0"/>
              <a:t>compute(b)</a:t>
            </a:r>
            <a:r>
              <a:rPr lang="en-US" sz="2400" dirty="0"/>
              <a:t> speculatively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B9F0886-0785-4F85-B94A-F62664566F5B}"/>
              </a:ext>
            </a:extLst>
          </p:cNvPr>
          <p:cNvSpPr txBox="1">
            <a:spLocks/>
          </p:cNvSpPr>
          <p:nvPr/>
        </p:nvSpPr>
        <p:spPr>
          <a:xfrm>
            <a:off x="271301" y="3949624"/>
            <a:ext cx="8380328" cy="1270077"/>
          </a:xfrm>
          <a:prstGeom prst="rect">
            <a:avLst/>
          </a:prstGeom>
        </p:spPr>
        <p:txBody>
          <a:bodyPr vert="horz" lIns="0" tIns="34290" rIns="0" bIns="3429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 3" panose="05040102010807070707" pitchFamily="18" charset="2"/>
              <a:buChar char="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 3" panose="05040102010807070707" pitchFamily="18" charset="2"/>
              <a:buChar char="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 3" panose="05040102010807070707" pitchFamily="18" charset="2"/>
              <a:buChar char="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 3" panose="05040102010807070707" pitchFamily="18" charset="2"/>
              <a:buChar char="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 3" panose="05040102010807070707" pitchFamily="18" charset="2"/>
              <a:buChar char=""/>
              <a:defRPr sz="14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 3" panose="05040102010807070707" pitchFamily="18" charset="2"/>
              <a:buChar char=""/>
              <a:defRPr sz="14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2400" dirty="0"/>
              <a:t>When value arrives from memory, check if guess was correct:</a:t>
            </a:r>
          </a:p>
          <a:p>
            <a:pPr lvl="3"/>
            <a:r>
              <a:rPr lang="en-US" sz="2200" b="1" dirty="0"/>
              <a:t>Correct</a:t>
            </a:r>
            <a:r>
              <a:rPr lang="en-US" sz="2200" dirty="0"/>
              <a:t>:      Save speculative work  ⇒  performance gain</a:t>
            </a:r>
          </a:p>
          <a:p>
            <a:pPr lvl="3"/>
            <a:r>
              <a:rPr lang="en-US" sz="2200" b="1" dirty="0"/>
              <a:t>Incorrect</a:t>
            </a:r>
            <a:r>
              <a:rPr lang="en-US" sz="2200" dirty="0"/>
              <a:t>:   Discard speculative work  ⇒  no harm  (?)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8573054-81C0-3648-BAFA-E9826BEBF4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75629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C9D8399-420D-4CA7-8E1D-766C0311F1AF}"/>
              </a:ext>
            </a:extLst>
          </p:cNvPr>
          <p:cNvSpPr txBox="1">
            <a:spLocks/>
          </p:cNvSpPr>
          <p:nvPr/>
        </p:nvSpPr>
        <p:spPr>
          <a:xfrm>
            <a:off x="4724400" y="587132"/>
            <a:ext cx="3931748" cy="1986635"/>
          </a:xfrm>
          <a:prstGeom prst="rect">
            <a:avLst/>
          </a:prstGeom>
          <a:solidFill>
            <a:schemeClr val="tx1"/>
          </a:solidFill>
        </p:spPr>
        <p:txBody>
          <a:bodyPr vert="horz" lIns="0" tIns="34290" rIns="0" bIns="3429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 3" panose="05040102010807070707" pitchFamily="18" charset="2"/>
              <a:buChar char="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 3" panose="05040102010807070707" pitchFamily="18" charset="2"/>
              <a:buChar char="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 3" panose="05040102010807070707" pitchFamily="18" charset="2"/>
              <a:buChar char="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 3" panose="05040102010807070707" pitchFamily="18" charset="2"/>
              <a:buChar char="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 3" panose="05040102010807070707" pitchFamily="18" charset="2"/>
              <a:buChar char=""/>
              <a:defRPr sz="14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 3" panose="05040102010807070707" pitchFamily="18" charset="2"/>
              <a:buChar char=""/>
              <a:defRPr sz="14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1800" b="1" dirty="0">
              <a:solidFill>
                <a:srgbClr val="FF8080"/>
              </a:solidFill>
            </a:endParaRPr>
          </a:p>
          <a:p>
            <a:pPr marL="0" indent="0" algn="ctr">
              <a:buNone/>
            </a:pPr>
            <a:r>
              <a:rPr lang="en-US" sz="2700" b="1" dirty="0">
                <a:solidFill>
                  <a:srgbClr val="FF8080"/>
                </a:solidFill>
              </a:rPr>
              <a:t>Speculative Execution</a:t>
            </a:r>
          </a:p>
          <a:p>
            <a:pPr marL="0" indent="0" algn="ctr">
              <a:buNone/>
            </a:pPr>
            <a:endParaRPr lang="en-US" sz="1800" dirty="0">
              <a:solidFill>
                <a:srgbClr val="FF8080"/>
              </a:solidFill>
            </a:endParaRPr>
          </a:p>
          <a:p>
            <a:pPr marL="0" indent="0" algn="ctr">
              <a:buNone/>
            </a:pPr>
            <a:r>
              <a:rPr lang="en-US" sz="1800" dirty="0">
                <a:solidFill>
                  <a:srgbClr val="FF8080"/>
                </a:solidFill>
              </a:rPr>
              <a:t>CPU regularly performs incorrect calculations, then deletes mistakes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304800" y="587131"/>
            <a:ext cx="4038600" cy="1987550"/>
          </a:xfrm>
          <a:ln>
            <a:solidFill>
              <a:schemeClr val="tx1"/>
            </a:solidFill>
          </a:ln>
        </p:spPr>
        <p:txBody>
          <a:bodyPr>
            <a:normAutofit fontScale="70000" lnSpcReduction="20000"/>
          </a:bodyPr>
          <a:lstStyle/>
          <a:p>
            <a:pPr marL="0" indent="0" algn="ctr">
              <a:buNone/>
            </a:pPr>
            <a:endParaRPr lang="en-US" b="1" dirty="0"/>
          </a:p>
          <a:p>
            <a:pPr marL="0" indent="0" algn="ctr">
              <a:buNone/>
            </a:pPr>
            <a:r>
              <a:rPr lang="en-US" sz="2700" b="1" dirty="0"/>
              <a:t>Architectural Guarantee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Register values eventually match </a:t>
            </a:r>
            <a:br>
              <a:rPr lang="en-US" dirty="0"/>
            </a:br>
            <a:r>
              <a:rPr lang="en-US" dirty="0"/>
              <a:t>result of in-order execution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BAE19FF-6932-4588-ADF1-BFD562D7745E}"/>
              </a:ext>
            </a:extLst>
          </p:cNvPr>
          <p:cNvSpPr txBox="1"/>
          <p:nvPr/>
        </p:nvSpPr>
        <p:spPr>
          <a:xfrm>
            <a:off x="262977" y="3001062"/>
            <a:ext cx="8618047" cy="46166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C00000"/>
                </a:solidFill>
              </a:rPr>
              <a:t>Is making + discarding mistakes the same as in-order execution?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0F10EF-7648-0549-9A54-76E73DA1C493}"/>
              </a:ext>
            </a:extLst>
          </p:cNvPr>
          <p:cNvSpPr txBox="1"/>
          <p:nvPr/>
        </p:nvSpPr>
        <p:spPr>
          <a:xfrm>
            <a:off x="262976" y="3771900"/>
            <a:ext cx="8827738" cy="11430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/>
              <a:t>The processor executed instructions that were not supposed to run!!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The problem: instructions can have observable side-effects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C0F08EA-4594-B746-A472-5785E8433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839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4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D918053-E995-48F1-91AE-10A3698CA0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190" y="498348"/>
            <a:ext cx="8449056" cy="582930"/>
          </a:xfrm>
        </p:spPr>
        <p:txBody>
          <a:bodyPr>
            <a:normAutofit/>
          </a:bodyPr>
          <a:lstStyle/>
          <a:p>
            <a:r>
              <a:rPr lang="en-US" dirty="0"/>
              <a:t>Conditional branch (Variant 1) attack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CBA0A9B-71CA-4478-85B9-0A725314195A}"/>
              </a:ext>
            </a:extLst>
          </p:cNvPr>
          <p:cNvSpPr txBox="1"/>
          <p:nvPr/>
        </p:nvSpPr>
        <p:spPr>
          <a:xfrm>
            <a:off x="1752600" y="1409628"/>
            <a:ext cx="5486400" cy="70788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if (x &lt; array1_size)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y = array2[ array1[x]*4096 ];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C65D29E2-BE89-428B-B7DC-A88C8F7CE1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2495550"/>
            <a:ext cx="8686800" cy="280035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/>
              <a:t>Suppose  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unsigned  int x   </a:t>
            </a:r>
            <a:r>
              <a:rPr lang="en-US" sz="2400" dirty="0"/>
              <a:t>comes from untrusted caller</a:t>
            </a:r>
          </a:p>
          <a:p>
            <a:pPr lvl="1">
              <a:buClr>
                <a:prstClr val="black"/>
              </a:buClr>
            </a:pPr>
            <a:endParaRPr lang="en-US" dirty="0">
              <a:solidFill>
                <a:prstClr val="black">
                  <a:lumMod val="75000"/>
                  <a:lumOff val="25000"/>
                </a:prstClr>
              </a:solidFill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400" dirty="0"/>
              <a:t>Execution </a:t>
            </a:r>
            <a:r>
              <a:rPr lang="en-US" sz="2400" u="sng" dirty="0"/>
              <a:t>without</a:t>
            </a:r>
            <a:r>
              <a:rPr lang="en-US" sz="2400" dirty="0"/>
              <a:t> speculation is safe:</a:t>
            </a:r>
          </a:p>
          <a:p>
            <a:pPr marL="457200" lvl="1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array2[array1[x]*4096] </a:t>
            </a:r>
            <a:r>
              <a:rPr lang="en-US" dirty="0">
                <a:cs typeface="Courier New" panose="02070309020205020404" pitchFamily="49" charset="0"/>
              </a:rPr>
              <a:t>not eval </a:t>
            </a:r>
            <a:r>
              <a:rPr lang="en-US" dirty="0"/>
              <a:t>unless</a:t>
            </a:r>
            <a:r>
              <a:rPr lang="en-US" dirty="0">
                <a:cs typeface="Courier New" panose="02070309020205020404" pitchFamily="49" charset="0"/>
              </a:rPr>
              <a:t>  </a:t>
            </a:r>
            <a:br>
              <a:rPr lang="en-US" dirty="0">
                <a:cs typeface="Courier New" panose="02070309020205020404" pitchFamily="49" charset="0"/>
              </a:rPr>
            </a:b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x &lt; array1_size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sz="2400" dirty="0"/>
              <a:t>What about with speculative execution?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C6BF201-B4FC-1A40-934F-87042D418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83307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006EBE63-29DC-094A-9774-A81D708C00CA}"/>
              </a:ext>
            </a:extLst>
          </p:cNvPr>
          <p:cNvSpPr/>
          <p:nvPr/>
        </p:nvSpPr>
        <p:spPr>
          <a:xfrm>
            <a:off x="5716952" y="2618911"/>
            <a:ext cx="1483949" cy="174198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noAutofit/>
          </a:bodyPr>
          <a:lstStyle/>
          <a:p>
            <a:pPr algn="ctr">
              <a:tabLst>
                <a:tab pos="257175" algn="l"/>
              </a:tabLst>
            </a:pPr>
            <a:endParaRPr lang="en-US" sz="135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694A1E1-D835-4644-9273-E5D9277C9004}"/>
              </a:ext>
            </a:extLst>
          </p:cNvPr>
          <p:cNvSpPr/>
          <p:nvPr/>
        </p:nvSpPr>
        <p:spPr>
          <a:xfrm>
            <a:off x="5396112" y="2917922"/>
            <a:ext cx="1414210" cy="2487229"/>
          </a:xfrm>
          <a:prstGeom prst="rect">
            <a:avLst/>
          </a:prstGeom>
          <a:solidFill>
            <a:srgbClr val="FF99CC"/>
          </a:solidFill>
        </p:spPr>
        <p:txBody>
          <a:bodyPr wrap="none" rtlCol="0">
            <a:noAutofit/>
          </a:bodyPr>
          <a:lstStyle/>
          <a:p>
            <a:pPr algn="ctr">
              <a:tabLst>
                <a:tab pos="257175" algn="l"/>
              </a:tabLst>
            </a:pPr>
            <a:endParaRPr lang="en-US" sz="135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5CF4184-0C5B-1A45-B51A-574D5E841274}"/>
              </a:ext>
            </a:extLst>
          </p:cNvPr>
          <p:cNvSpPr/>
          <p:nvPr/>
        </p:nvSpPr>
        <p:spPr>
          <a:xfrm>
            <a:off x="5410200" y="1691008"/>
            <a:ext cx="2362200" cy="174198"/>
          </a:xfrm>
          <a:prstGeom prst="rect">
            <a:avLst/>
          </a:prstGeom>
          <a:solidFill>
            <a:srgbClr val="FF99CC"/>
          </a:solidFill>
        </p:spPr>
        <p:txBody>
          <a:bodyPr wrap="none" rtlCol="0">
            <a:noAutofit/>
          </a:bodyPr>
          <a:lstStyle/>
          <a:p>
            <a:pPr algn="ctr">
              <a:tabLst>
                <a:tab pos="257175" algn="l"/>
              </a:tabLst>
            </a:pPr>
            <a:endParaRPr lang="en-US" sz="135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D918053-E995-48F1-91AE-10A3698CA0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190" y="498348"/>
            <a:ext cx="8449056" cy="582930"/>
          </a:xfrm>
        </p:spPr>
        <p:txBody>
          <a:bodyPr>
            <a:normAutofit/>
          </a:bodyPr>
          <a:lstStyle/>
          <a:p>
            <a:r>
              <a:rPr lang="en-US" dirty="0"/>
              <a:t>Conditional branch (Variant 1) attack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6F14E58-D460-4C79-9424-7FE4B8071D97}"/>
              </a:ext>
            </a:extLst>
          </p:cNvPr>
          <p:cNvSpPr txBox="1"/>
          <p:nvPr/>
        </p:nvSpPr>
        <p:spPr>
          <a:xfrm>
            <a:off x="131885" y="2618912"/>
            <a:ext cx="5014240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" indent="-68580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rgbClr val="DDDDDD"/>
              </a:buClr>
              <a:buSzPct val="100000"/>
              <a:buFont typeface="Calibri" panose="020F0502020204030204" pitchFamily="34" charset="0"/>
              <a:buChar char=" "/>
            </a:pPr>
            <a:r>
              <a:rPr lang="en-US" sz="2000" b="1" dirty="0"/>
              <a:t>Before attack:</a:t>
            </a:r>
          </a:p>
          <a:p>
            <a:pPr marL="409575" lvl="1" indent="-258763">
              <a:lnSpc>
                <a:spcPct val="90000"/>
              </a:lnSpc>
              <a:spcBef>
                <a:spcPts val="1350"/>
              </a:spcBef>
              <a:spcAft>
                <a:spcPts val="300"/>
              </a:spcAft>
              <a:buClr>
                <a:prstClr val="black"/>
              </a:buClr>
              <a:buFont typeface="Arial" panose="020B0604020202020204" pitchFamily="34" charset="0"/>
              <a:buChar char="•"/>
            </a:pPr>
            <a:r>
              <a:rPr lang="en-US" sz="2000" dirty="0"/>
              <a:t>Train branch predictor to expect if() is true</a:t>
            </a:r>
            <a:br>
              <a:rPr lang="en-US" sz="2000" dirty="0"/>
            </a:br>
            <a:r>
              <a:rPr lang="en-US" sz="2000" dirty="0"/>
              <a:t>(e.g. call with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sz="2000" dirty="0"/>
              <a:t> &lt;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array1_size</a:t>
            </a:r>
            <a:r>
              <a:rPr lang="en-US" sz="2000" dirty="0"/>
              <a:t>)</a:t>
            </a:r>
          </a:p>
          <a:p>
            <a:pPr marL="409575" lvl="1" indent="-258763">
              <a:lnSpc>
                <a:spcPct val="90000"/>
              </a:lnSpc>
              <a:spcBef>
                <a:spcPts val="1350"/>
              </a:spcBef>
              <a:spcAft>
                <a:spcPts val="300"/>
              </a:spcAft>
              <a:buClr>
                <a:prstClr val="black"/>
              </a:buClr>
              <a:buFont typeface="Arial" panose="020B0604020202020204" pitchFamily="34" charset="0"/>
              <a:buChar char="•"/>
            </a:pPr>
            <a:r>
              <a:rPr lang="en-US" sz="2000" dirty="0"/>
              <a:t>Evict	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array1_size</a:t>
            </a:r>
            <a:r>
              <a:rPr lang="en-US" sz="2000" dirty="0"/>
              <a:t> and </a:t>
            </a:r>
            <a:br>
              <a:rPr lang="en-US" sz="2000" dirty="0"/>
            </a:br>
            <a:r>
              <a:rPr lang="en-US" sz="2000" dirty="0"/>
              <a:t>	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array2[]</a:t>
            </a:r>
            <a:r>
              <a:rPr lang="en-US" sz="2000" dirty="0"/>
              <a:t> from cache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CBA0A9B-71CA-4478-85B9-0A725314195A}"/>
              </a:ext>
            </a:extLst>
          </p:cNvPr>
          <p:cNvSpPr txBox="1"/>
          <p:nvPr/>
        </p:nvSpPr>
        <p:spPr>
          <a:xfrm>
            <a:off x="123094" y="1385707"/>
            <a:ext cx="4906107" cy="70788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if (x &lt; array1_size)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y = array2[array1[x]*4096];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5517891-2C8E-4FD6-BF62-0EB1D988B1E5}"/>
              </a:ext>
            </a:extLst>
          </p:cNvPr>
          <p:cNvSpPr txBox="1"/>
          <p:nvPr/>
        </p:nvSpPr>
        <p:spPr>
          <a:xfrm>
            <a:off x="5273045" y="1278797"/>
            <a:ext cx="3855711" cy="4126354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</p:spPr>
        <p:txBody>
          <a:bodyPr wrap="square" rtlCol="0">
            <a:noAutofit/>
          </a:bodyPr>
          <a:lstStyle/>
          <a:p>
            <a:pPr marL="84535">
              <a:tabLst>
                <a:tab pos="385763" algn="l"/>
              </a:tabLst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Memory &amp; Cache Status</a:t>
            </a:r>
          </a:p>
          <a:p>
            <a:pPr marL="84535">
              <a:tabLst>
                <a:tab pos="385763" algn="l"/>
              </a:tabLst>
            </a:pPr>
            <a:endParaRPr lang="en-US" sz="450" dirty="0">
              <a:solidFill>
                <a:schemeClr val="tx1">
                  <a:lumMod val="75000"/>
                  <a:lumOff val="2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84535">
              <a:tabLst>
                <a:tab pos="385763" algn="l"/>
              </a:tabLst>
            </a:pPr>
            <a:r>
              <a:rPr lang="en-US" sz="135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array1_size = 00000008</a:t>
            </a:r>
          </a:p>
          <a:p>
            <a:pPr marL="84535">
              <a:tabLst>
                <a:tab pos="385763" algn="l"/>
              </a:tabLst>
            </a:pPr>
            <a:endParaRPr lang="en-US" sz="7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84535">
              <a:tabLst>
                <a:tab pos="385763" algn="l"/>
              </a:tabLst>
            </a:pPr>
            <a:r>
              <a:rPr lang="en-US" sz="13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Memory at </a:t>
            </a:r>
            <a:r>
              <a:rPr lang="en-US" sz="1350" dirty="0">
                <a:latin typeface="Courier New" panose="02070309020205020404" pitchFamily="49" charset="0"/>
                <a:cs typeface="Courier New" panose="02070309020205020404" pitchFamily="49" charset="0"/>
              </a:rPr>
              <a:t>array1</a:t>
            </a:r>
            <a:r>
              <a:rPr lang="en-US" sz="13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base:</a:t>
            </a:r>
            <a:endParaRPr lang="en-US" sz="135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84535">
              <a:tabLst>
                <a:tab pos="385763" algn="l"/>
              </a:tabLst>
            </a:pPr>
            <a:r>
              <a:rPr lang="en-US" sz="13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8 bytes of data (value doesn’t matter)</a:t>
            </a:r>
            <a:br>
              <a:rPr lang="en-US" sz="135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350" dirty="0">
                <a:cs typeface="Courier New" panose="02070309020205020404" pitchFamily="49" charset="0"/>
              </a:rPr>
              <a:t>Memory at </a:t>
            </a:r>
            <a:r>
              <a:rPr lang="en-US" sz="1350" dirty="0">
                <a:latin typeface="Courier New" panose="02070309020205020404" pitchFamily="49" charset="0"/>
                <a:cs typeface="Courier New" panose="02070309020205020404" pitchFamily="49" charset="0"/>
              </a:rPr>
              <a:t>array1</a:t>
            </a:r>
            <a:r>
              <a:rPr lang="en-US" sz="13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base+1000:</a:t>
            </a:r>
          </a:p>
          <a:p>
            <a:pPr marL="84535">
              <a:tabLst>
                <a:tab pos="385763" algn="l"/>
              </a:tabLst>
            </a:pPr>
            <a:r>
              <a:rPr lang="en-US" sz="135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09</a:t>
            </a:r>
            <a:r>
              <a:rPr lang="en-US" sz="1350" dirty="0">
                <a:latin typeface="Courier New" panose="02070309020205020404" pitchFamily="49" charset="0"/>
                <a:cs typeface="Courier New" panose="02070309020205020404" pitchFamily="49" charset="0"/>
              </a:rPr>
              <a:t> F1 98 CC 90...</a:t>
            </a:r>
            <a:r>
              <a:rPr lang="en-US" sz="1350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</a:t>
            </a:r>
            <a:r>
              <a:rPr lang="en-US" sz="13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something secret)</a:t>
            </a:r>
          </a:p>
          <a:p>
            <a:pPr marL="84535">
              <a:tabLst>
                <a:tab pos="385763" algn="l"/>
              </a:tabLst>
            </a:pPr>
            <a:endParaRPr lang="en-US" sz="10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84535">
              <a:tabLst>
                <a:tab pos="385763" algn="l"/>
              </a:tabLst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array2[ 0*4096]</a:t>
            </a:r>
          </a:p>
          <a:p>
            <a:pPr marL="84535">
              <a:tabLst>
                <a:tab pos="385763" algn="l"/>
              </a:tabLst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array2[ 1*4096]</a:t>
            </a:r>
          </a:p>
          <a:p>
            <a:pPr marL="84535">
              <a:tabLst>
                <a:tab pos="385763" algn="l"/>
              </a:tabLst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array2[ 2*4096]</a:t>
            </a:r>
          </a:p>
          <a:p>
            <a:pPr marL="84535">
              <a:tabLst>
                <a:tab pos="385763" algn="l"/>
              </a:tabLst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array2[ 3*4096]</a:t>
            </a:r>
          </a:p>
          <a:p>
            <a:pPr marL="84535">
              <a:tabLst>
                <a:tab pos="385763" algn="l"/>
              </a:tabLst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array2[ 4*4096]</a:t>
            </a:r>
          </a:p>
          <a:p>
            <a:pPr marL="84535">
              <a:tabLst>
                <a:tab pos="385763" algn="l"/>
              </a:tabLst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array2[ 5*4096]</a:t>
            </a:r>
          </a:p>
          <a:p>
            <a:pPr marL="84535">
              <a:tabLst>
                <a:tab pos="385763" algn="l"/>
              </a:tabLst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array2[ 6*4096]</a:t>
            </a:r>
          </a:p>
          <a:p>
            <a:pPr marL="84535">
              <a:tabLst>
                <a:tab pos="385763" algn="l"/>
              </a:tabLst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array2[ 7*4096]</a:t>
            </a:r>
          </a:p>
          <a:p>
            <a:pPr marL="84535">
              <a:tabLst>
                <a:tab pos="385763" algn="l"/>
              </a:tabLst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array2[ 8*4096]</a:t>
            </a:r>
          </a:p>
          <a:p>
            <a:pPr marL="84535">
              <a:tabLst>
                <a:tab pos="385763" algn="l"/>
              </a:tabLst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array2[ 9*4096]</a:t>
            </a:r>
          </a:p>
          <a:p>
            <a:pPr marL="84535">
              <a:tabLst>
                <a:tab pos="385763" algn="l"/>
              </a:tabLst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array2[10*4096]</a:t>
            </a:r>
          </a:p>
          <a:p>
            <a:pPr marL="84535">
              <a:tabLst>
                <a:tab pos="385763" algn="l"/>
              </a:tabLst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array2[11*4096]</a:t>
            </a:r>
          </a:p>
        </p:txBody>
      </p:sp>
      <p:sp>
        <p:nvSpPr>
          <p:cNvPr id="31" name="Right Brace 30">
            <a:extLst>
              <a:ext uri="{FF2B5EF4-FFF2-40B4-BE49-F238E27FC236}">
                <a16:creationId xmlns:a16="http://schemas.microsoft.com/office/drawing/2014/main" id="{EA3BBA13-94ED-40F1-A7B5-31CDFD0FE4D1}"/>
              </a:ext>
            </a:extLst>
          </p:cNvPr>
          <p:cNvSpPr/>
          <p:nvPr/>
        </p:nvSpPr>
        <p:spPr>
          <a:xfrm>
            <a:off x="6814689" y="2913660"/>
            <a:ext cx="114299" cy="2452583"/>
          </a:xfrm>
          <a:prstGeom prst="rightBrace">
            <a:avLst>
              <a:gd name="adj1" fmla="val 49999"/>
              <a:gd name="adj2" fmla="val 50000"/>
            </a:avLst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rtlCol="0" anchor="ctr"/>
          <a:lstStyle/>
          <a:p>
            <a:pPr algn="ctr"/>
            <a:endParaRPr lang="en-US" sz="135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DBFE77D-E388-49B5-85DF-D5262D54140F}"/>
              </a:ext>
            </a:extLst>
          </p:cNvPr>
          <p:cNvSpPr txBox="1"/>
          <p:nvPr/>
        </p:nvSpPr>
        <p:spPr>
          <a:xfrm>
            <a:off x="6952486" y="3998126"/>
            <a:ext cx="219151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Contents don’t matter</a:t>
            </a:r>
            <a:endParaRPr lang="en-US" sz="1350" b="1" i="1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3EEF3B6-D8F1-40BB-8657-68B80A9FCAEE}"/>
              </a:ext>
            </a:extLst>
          </p:cNvPr>
          <p:cNvSpPr txBox="1"/>
          <p:nvPr/>
        </p:nvSpPr>
        <p:spPr>
          <a:xfrm>
            <a:off x="7292356" y="4457947"/>
            <a:ext cx="855511" cy="276999"/>
          </a:xfrm>
          <a:prstGeom prst="rect">
            <a:avLst/>
          </a:prstGeom>
          <a:solidFill>
            <a:srgbClr val="FF99CC"/>
          </a:solidFill>
        </p:spPr>
        <p:txBody>
          <a:bodyPr wrap="none" rtlCol="0">
            <a:noAutofit/>
          </a:bodyPr>
          <a:lstStyle/>
          <a:p>
            <a:pPr algn="ctr">
              <a:tabLst>
                <a:tab pos="257175" algn="l"/>
              </a:tabLst>
            </a:pPr>
            <a:r>
              <a:rPr lang="en-US" sz="13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Uncached</a:t>
            </a:r>
            <a:endParaRPr lang="en-US" sz="13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057E7F0-53CE-4076-8DC7-C42B62FDC4F8}"/>
              </a:ext>
            </a:extLst>
          </p:cNvPr>
          <p:cNvSpPr txBox="1"/>
          <p:nvPr/>
        </p:nvSpPr>
        <p:spPr>
          <a:xfrm>
            <a:off x="8290030" y="4457947"/>
            <a:ext cx="672218" cy="285505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noAutofit/>
          </a:bodyPr>
          <a:lstStyle/>
          <a:p>
            <a:pPr algn="ctr">
              <a:tabLst>
                <a:tab pos="257175" algn="l"/>
              </a:tabLst>
            </a:pPr>
            <a:r>
              <a:rPr lang="en-US" sz="13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Cached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FBFC096-4708-4B95-80C9-28835DB15C7C}"/>
              </a:ext>
            </a:extLst>
          </p:cNvPr>
          <p:cNvSpPr txBox="1"/>
          <p:nvPr/>
        </p:nvSpPr>
        <p:spPr>
          <a:xfrm>
            <a:off x="5488352" y="5174319"/>
            <a:ext cx="4572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ym typeface="Wingdings" panose="05000000000000000000" pitchFamily="2" charset="2"/>
              </a:rPr>
              <a:t>  </a:t>
            </a:r>
            <a:endParaRPr lang="en-US" sz="9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1267612-DFD5-464F-BA38-A61B90E7873A}"/>
              </a:ext>
            </a:extLst>
          </p:cNvPr>
          <p:cNvSpPr txBox="1"/>
          <p:nvPr/>
        </p:nvSpPr>
        <p:spPr>
          <a:xfrm>
            <a:off x="6952486" y="4205920"/>
            <a:ext cx="219151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only care about cache </a:t>
            </a:r>
            <a:r>
              <a:rPr lang="en-US" sz="1350" b="1" i="1" dirty="0"/>
              <a:t>status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CA7E24-EC45-E44A-9666-5B86135263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81179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88B6A25E-3305-4C5E-AC0D-C2504BDBC9CD}"/>
              </a:ext>
            </a:extLst>
          </p:cNvPr>
          <p:cNvSpPr/>
          <p:nvPr/>
        </p:nvSpPr>
        <p:spPr>
          <a:xfrm>
            <a:off x="5410200" y="1691008"/>
            <a:ext cx="2362200" cy="174198"/>
          </a:xfrm>
          <a:prstGeom prst="rect">
            <a:avLst/>
          </a:prstGeom>
          <a:solidFill>
            <a:srgbClr val="FF99CC"/>
          </a:solidFill>
        </p:spPr>
        <p:txBody>
          <a:bodyPr wrap="none" rtlCol="0">
            <a:noAutofit/>
          </a:bodyPr>
          <a:lstStyle/>
          <a:p>
            <a:pPr algn="ctr">
              <a:tabLst>
                <a:tab pos="257175" algn="l"/>
              </a:tabLst>
            </a:pPr>
            <a:endParaRPr lang="en-US" sz="135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9BF81F9-BE0D-4754-8824-E74D47FAEDCC}"/>
              </a:ext>
            </a:extLst>
          </p:cNvPr>
          <p:cNvSpPr/>
          <p:nvPr/>
        </p:nvSpPr>
        <p:spPr>
          <a:xfrm>
            <a:off x="5716952" y="2618911"/>
            <a:ext cx="1483949" cy="174198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noAutofit/>
          </a:bodyPr>
          <a:lstStyle/>
          <a:p>
            <a:pPr algn="ctr">
              <a:tabLst>
                <a:tab pos="257175" algn="l"/>
              </a:tabLst>
            </a:pPr>
            <a:endParaRPr lang="en-US" sz="135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4F5DAA5-2B0D-834E-B7D4-516EA6B4CD99}"/>
              </a:ext>
            </a:extLst>
          </p:cNvPr>
          <p:cNvSpPr/>
          <p:nvPr/>
        </p:nvSpPr>
        <p:spPr>
          <a:xfrm>
            <a:off x="5396112" y="2917922"/>
            <a:ext cx="1414210" cy="2487229"/>
          </a:xfrm>
          <a:prstGeom prst="rect">
            <a:avLst/>
          </a:prstGeom>
          <a:solidFill>
            <a:srgbClr val="FF99CC"/>
          </a:solidFill>
        </p:spPr>
        <p:txBody>
          <a:bodyPr wrap="none" rtlCol="0">
            <a:noAutofit/>
          </a:bodyPr>
          <a:lstStyle/>
          <a:p>
            <a:pPr algn="ctr">
              <a:tabLst>
                <a:tab pos="257175" algn="l"/>
              </a:tabLst>
            </a:pPr>
            <a:endParaRPr lang="en-US" sz="135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D918053-E995-48F1-91AE-10A3698CA0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190" y="498348"/>
            <a:ext cx="8449056" cy="582930"/>
          </a:xfrm>
        </p:spPr>
        <p:txBody>
          <a:bodyPr>
            <a:normAutofit/>
          </a:bodyPr>
          <a:lstStyle/>
          <a:p>
            <a:r>
              <a:rPr lang="en-US" dirty="0"/>
              <a:t>Conditional branch (Variant 1) attack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CBA0A9B-71CA-4478-85B9-0A725314195A}"/>
              </a:ext>
            </a:extLst>
          </p:cNvPr>
          <p:cNvSpPr txBox="1"/>
          <p:nvPr/>
        </p:nvSpPr>
        <p:spPr>
          <a:xfrm>
            <a:off x="123094" y="1385707"/>
            <a:ext cx="4906107" cy="70788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if (x &lt; array1_size)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y = array2[array1[x]*4096];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5517891-2C8E-4FD6-BF62-0EB1D988B1E5}"/>
              </a:ext>
            </a:extLst>
          </p:cNvPr>
          <p:cNvSpPr txBox="1"/>
          <p:nvPr/>
        </p:nvSpPr>
        <p:spPr>
          <a:xfrm>
            <a:off x="5273045" y="1278797"/>
            <a:ext cx="3855711" cy="4126354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</p:spPr>
        <p:txBody>
          <a:bodyPr wrap="square" rtlCol="0">
            <a:noAutofit/>
          </a:bodyPr>
          <a:lstStyle/>
          <a:p>
            <a:pPr marL="84535">
              <a:tabLst>
                <a:tab pos="385763" algn="l"/>
              </a:tabLst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Memory &amp; Cache Status</a:t>
            </a:r>
          </a:p>
          <a:p>
            <a:pPr marL="84535">
              <a:tabLst>
                <a:tab pos="385763" algn="l"/>
              </a:tabLst>
            </a:pPr>
            <a:endParaRPr lang="en-US" sz="450" dirty="0">
              <a:solidFill>
                <a:schemeClr val="tx1">
                  <a:lumMod val="75000"/>
                  <a:lumOff val="2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84535">
              <a:tabLst>
                <a:tab pos="385763" algn="l"/>
              </a:tabLst>
            </a:pPr>
            <a:r>
              <a:rPr lang="en-US" sz="135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array1_size = 00000008</a:t>
            </a:r>
          </a:p>
          <a:p>
            <a:pPr marL="84535">
              <a:tabLst>
                <a:tab pos="385763" algn="l"/>
              </a:tabLst>
            </a:pPr>
            <a:endParaRPr lang="en-US" sz="7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84535">
              <a:tabLst>
                <a:tab pos="385763" algn="l"/>
              </a:tabLst>
            </a:pPr>
            <a:r>
              <a:rPr lang="en-US" sz="13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Memory at </a:t>
            </a:r>
            <a:r>
              <a:rPr lang="en-US" sz="1350" dirty="0">
                <a:latin typeface="Courier New" panose="02070309020205020404" pitchFamily="49" charset="0"/>
                <a:cs typeface="Courier New" panose="02070309020205020404" pitchFamily="49" charset="0"/>
              </a:rPr>
              <a:t>array1</a:t>
            </a:r>
            <a:r>
              <a:rPr lang="en-US" sz="13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base:</a:t>
            </a:r>
            <a:endParaRPr lang="en-US" sz="135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84535">
              <a:tabLst>
                <a:tab pos="385763" algn="l"/>
              </a:tabLst>
            </a:pPr>
            <a:r>
              <a:rPr lang="en-US" sz="13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8 bytes of data (value doesn’t matter)</a:t>
            </a:r>
            <a:br>
              <a:rPr lang="en-US" sz="135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350" dirty="0">
                <a:cs typeface="Courier New" panose="02070309020205020404" pitchFamily="49" charset="0"/>
              </a:rPr>
              <a:t>Memory at </a:t>
            </a:r>
            <a:r>
              <a:rPr lang="en-US" sz="1350" dirty="0">
                <a:latin typeface="Courier New" panose="02070309020205020404" pitchFamily="49" charset="0"/>
                <a:cs typeface="Courier New" panose="02070309020205020404" pitchFamily="49" charset="0"/>
              </a:rPr>
              <a:t>array1</a:t>
            </a:r>
            <a:r>
              <a:rPr lang="en-US" sz="13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base+1000:</a:t>
            </a:r>
          </a:p>
          <a:p>
            <a:pPr marL="84535">
              <a:tabLst>
                <a:tab pos="385763" algn="l"/>
              </a:tabLst>
            </a:pPr>
            <a:r>
              <a:rPr lang="en-US" sz="135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09</a:t>
            </a:r>
            <a:r>
              <a:rPr lang="en-US" sz="1350" dirty="0">
                <a:latin typeface="Courier New" panose="02070309020205020404" pitchFamily="49" charset="0"/>
                <a:cs typeface="Courier New" panose="02070309020205020404" pitchFamily="49" charset="0"/>
              </a:rPr>
              <a:t> F1 98 CC 90...</a:t>
            </a:r>
            <a:r>
              <a:rPr lang="en-US" sz="1350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</a:t>
            </a:r>
            <a:r>
              <a:rPr lang="en-US" sz="13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something secret)</a:t>
            </a:r>
          </a:p>
          <a:p>
            <a:pPr marL="84535">
              <a:tabLst>
                <a:tab pos="385763" algn="l"/>
              </a:tabLst>
            </a:pPr>
            <a:endParaRPr lang="en-US" sz="10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84535">
              <a:tabLst>
                <a:tab pos="385763" algn="l"/>
              </a:tabLst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array2[ 0*4096]</a:t>
            </a:r>
          </a:p>
          <a:p>
            <a:pPr marL="84535">
              <a:tabLst>
                <a:tab pos="385763" algn="l"/>
              </a:tabLst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array2[ 1*4096]</a:t>
            </a:r>
          </a:p>
          <a:p>
            <a:pPr marL="84535">
              <a:tabLst>
                <a:tab pos="385763" algn="l"/>
              </a:tabLst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array2[ 2*4096]</a:t>
            </a:r>
          </a:p>
          <a:p>
            <a:pPr marL="84535">
              <a:tabLst>
                <a:tab pos="385763" algn="l"/>
              </a:tabLst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array2[ 3*4096]</a:t>
            </a:r>
          </a:p>
          <a:p>
            <a:pPr marL="84535">
              <a:tabLst>
                <a:tab pos="385763" algn="l"/>
              </a:tabLst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array2[ 4*4096]</a:t>
            </a:r>
          </a:p>
          <a:p>
            <a:pPr marL="84535">
              <a:tabLst>
                <a:tab pos="385763" algn="l"/>
              </a:tabLst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array2[ 5*4096]</a:t>
            </a:r>
          </a:p>
          <a:p>
            <a:pPr marL="84535">
              <a:tabLst>
                <a:tab pos="385763" algn="l"/>
              </a:tabLst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array2[ 6*4096]</a:t>
            </a:r>
          </a:p>
          <a:p>
            <a:pPr marL="84535">
              <a:tabLst>
                <a:tab pos="385763" algn="l"/>
              </a:tabLst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array2[ 7*4096]</a:t>
            </a:r>
          </a:p>
          <a:p>
            <a:pPr marL="84535">
              <a:tabLst>
                <a:tab pos="385763" algn="l"/>
              </a:tabLst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array2[ 8*4096]</a:t>
            </a:r>
          </a:p>
          <a:p>
            <a:pPr marL="84535">
              <a:tabLst>
                <a:tab pos="385763" algn="l"/>
              </a:tabLst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array2[ 9*4096]</a:t>
            </a:r>
          </a:p>
          <a:p>
            <a:pPr marL="84535">
              <a:tabLst>
                <a:tab pos="385763" algn="l"/>
              </a:tabLst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array2[10*4096]</a:t>
            </a:r>
          </a:p>
          <a:p>
            <a:pPr marL="84535">
              <a:tabLst>
                <a:tab pos="385763" algn="l"/>
              </a:tabLst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array2[11*4096]</a:t>
            </a:r>
          </a:p>
        </p:txBody>
      </p:sp>
      <p:sp>
        <p:nvSpPr>
          <p:cNvPr id="31" name="Right Brace 30">
            <a:extLst>
              <a:ext uri="{FF2B5EF4-FFF2-40B4-BE49-F238E27FC236}">
                <a16:creationId xmlns:a16="http://schemas.microsoft.com/office/drawing/2014/main" id="{EA3BBA13-94ED-40F1-A7B5-31CDFD0FE4D1}"/>
              </a:ext>
            </a:extLst>
          </p:cNvPr>
          <p:cNvSpPr/>
          <p:nvPr/>
        </p:nvSpPr>
        <p:spPr>
          <a:xfrm>
            <a:off x="6814689" y="2913660"/>
            <a:ext cx="114299" cy="2452583"/>
          </a:xfrm>
          <a:prstGeom prst="rightBrace">
            <a:avLst>
              <a:gd name="adj1" fmla="val 49999"/>
              <a:gd name="adj2" fmla="val 50000"/>
            </a:avLst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rtlCol="0" anchor="ctr"/>
          <a:lstStyle/>
          <a:p>
            <a:pPr algn="ctr"/>
            <a:endParaRPr lang="en-US" sz="135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DBFE77D-E388-49B5-85DF-D5262D54140F}"/>
              </a:ext>
            </a:extLst>
          </p:cNvPr>
          <p:cNvSpPr txBox="1"/>
          <p:nvPr/>
        </p:nvSpPr>
        <p:spPr>
          <a:xfrm>
            <a:off x="6952486" y="3998126"/>
            <a:ext cx="219151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Contents don’t matter</a:t>
            </a:r>
            <a:endParaRPr lang="en-US" sz="1350" b="1" i="1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3EEF3B6-D8F1-40BB-8657-68B80A9FCAEE}"/>
              </a:ext>
            </a:extLst>
          </p:cNvPr>
          <p:cNvSpPr txBox="1"/>
          <p:nvPr/>
        </p:nvSpPr>
        <p:spPr>
          <a:xfrm>
            <a:off x="7292356" y="4457947"/>
            <a:ext cx="855511" cy="276999"/>
          </a:xfrm>
          <a:prstGeom prst="rect">
            <a:avLst/>
          </a:prstGeom>
          <a:solidFill>
            <a:srgbClr val="FF99CC"/>
          </a:solidFill>
        </p:spPr>
        <p:txBody>
          <a:bodyPr wrap="none" rtlCol="0">
            <a:noAutofit/>
          </a:bodyPr>
          <a:lstStyle/>
          <a:p>
            <a:pPr algn="ctr">
              <a:tabLst>
                <a:tab pos="257175" algn="l"/>
              </a:tabLst>
            </a:pPr>
            <a:r>
              <a:rPr lang="en-US" sz="13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Uncached</a:t>
            </a:r>
            <a:endParaRPr lang="en-US" sz="13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057E7F0-53CE-4076-8DC7-C42B62FDC4F8}"/>
              </a:ext>
            </a:extLst>
          </p:cNvPr>
          <p:cNvSpPr txBox="1"/>
          <p:nvPr/>
        </p:nvSpPr>
        <p:spPr>
          <a:xfrm>
            <a:off x="8290030" y="4457947"/>
            <a:ext cx="672218" cy="285505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noAutofit/>
          </a:bodyPr>
          <a:lstStyle/>
          <a:p>
            <a:pPr algn="ctr">
              <a:tabLst>
                <a:tab pos="257175" algn="l"/>
              </a:tabLst>
            </a:pPr>
            <a:r>
              <a:rPr lang="en-US" sz="13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Cached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FBFC096-4708-4B95-80C9-28835DB15C7C}"/>
              </a:ext>
            </a:extLst>
          </p:cNvPr>
          <p:cNvSpPr txBox="1"/>
          <p:nvPr/>
        </p:nvSpPr>
        <p:spPr>
          <a:xfrm>
            <a:off x="5488352" y="5174319"/>
            <a:ext cx="4572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ym typeface="Wingdings" panose="05000000000000000000" pitchFamily="2" charset="2"/>
              </a:rPr>
              <a:t>  </a:t>
            </a:r>
            <a:endParaRPr lang="en-US" sz="9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1267612-DFD5-464F-BA38-A61B90E7873A}"/>
              </a:ext>
            </a:extLst>
          </p:cNvPr>
          <p:cNvSpPr txBox="1"/>
          <p:nvPr/>
        </p:nvSpPr>
        <p:spPr>
          <a:xfrm>
            <a:off x="6952486" y="4205920"/>
            <a:ext cx="219151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only care about cache </a:t>
            </a:r>
            <a:r>
              <a:rPr lang="en-US" sz="1350" b="1" i="1" dirty="0"/>
              <a:t>status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87AB21C-B94B-7A43-AFFC-F4DFC012ABA7}"/>
              </a:ext>
            </a:extLst>
          </p:cNvPr>
          <p:cNvSpPr txBox="1"/>
          <p:nvPr/>
        </p:nvSpPr>
        <p:spPr>
          <a:xfrm>
            <a:off x="0" y="2552700"/>
            <a:ext cx="5437906" cy="25442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150"/>
              </a:spcBef>
              <a:spcAft>
                <a:spcPts val="150"/>
              </a:spcAft>
              <a:buClr>
                <a:prstClr val="black"/>
              </a:buClr>
            </a:pPr>
            <a:r>
              <a:rPr lang="en-US" sz="2000" dirty="0"/>
              <a:t>Attacker calls victim with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sz="2000" dirty="0"/>
              <a:t>=1000</a:t>
            </a:r>
          </a:p>
          <a:p>
            <a:pPr>
              <a:lnSpc>
                <a:spcPct val="90000"/>
              </a:lnSpc>
              <a:spcBef>
                <a:spcPts val="750"/>
              </a:spcBef>
              <a:spcAft>
                <a:spcPts val="150"/>
              </a:spcAft>
              <a:buClr>
                <a:prstClr val="black"/>
              </a:buClr>
            </a:pPr>
            <a:r>
              <a:rPr lang="en-US" sz="2000" dirty="0"/>
              <a:t>Speculative exec while waiting for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array1_size:</a:t>
            </a:r>
            <a:endParaRPr lang="en-US" sz="2000" dirty="0"/>
          </a:p>
          <a:p>
            <a:pPr marL="630936" lvl="2" indent="-137160">
              <a:lnSpc>
                <a:spcPct val="90000"/>
              </a:lnSpc>
              <a:spcBef>
                <a:spcPts val="750"/>
              </a:spcBef>
              <a:spcAft>
                <a:spcPts val="150"/>
              </a:spcAft>
              <a:buClr>
                <a:prstClr val="black"/>
              </a:buClr>
              <a:buFont typeface="Wingdings 3" panose="05040102010807070707" pitchFamily="18" charset="2"/>
              <a:buChar char=""/>
            </a:pPr>
            <a:r>
              <a:rPr lang="en-US" sz="2000" dirty="0"/>
              <a:t>Predict that if() is true</a:t>
            </a:r>
          </a:p>
          <a:p>
            <a:pPr marL="630936" lvl="2" indent="-137160">
              <a:lnSpc>
                <a:spcPct val="90000"/>
              </a:lnSpc>
              <a:spcBef>
                <a:spcPts val="750"/>
              </a:spcBef>
              <a:spcAft>
                <a:spcPts val="150"/>
              </a:spcAft>
              <a:buClr>
                <a:prstClr val="black"/>
              </a:buClr>
              <a:buFont typeface="Wingdings 3" panose="05040102010807070707" pitchFamily="18" charset="2"/>
              <a:buChar char=""/>
            </a:pPr>
            <a:r>
              <a:rPr lang="en-US" sz="2000" dirty="0"/>
              <a:t>Read address (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array1</a:t>
            </a:r>
            <a:r>
              <a:rPr lang="en-US" sz="2000" dirty="0"/>
              <a:t> base +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sz="2000" dirty="0"/>
              <a:t>)  </a:t>
            </a:r>
            <a:br>
              <a:rPr lang="en-US" sz="2000" dirty="0"/>
            </a:br>
            <a:r>
              <a:rPr lang="en-US" sz="2000" dirty="0"/>
              <a:t>  (using out-of-bounds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sz="2000" dirty="0">
                <a:cs typeface="Courier New" panose="02070309020205020404" pitchFamily="49" charset="0"/>
              </a:rPr>
              <a:t>=1000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2000" dirty="0"/>
              <a:t> </a:t>
            </a:r>
          </a:p>
          <a:p>
            <a:pPr marL="630936" lvl="2" indent="-137160">
              <a:lnSpc>
                <a:spcPct val="90000"/>
              </a:lnSpc>
              <a:spcBef>
                <a:spcPts val="750"/>
              </a:spcBef>
              <a:spcAft>
                <a:spcPts val="150"/>
              </a:spcAft>
              <a:buClr>
                <a:prstClr val="black"/>
              </a:buClr>
              <a:buFont typeface="Wingdings 3" panose="05040102010807070707" pitchFamily="18" charset="2"/>
              <a:buChar char=""/>
            </a:pPr>
            <a:r>
              <a:rPr lang="en-US" sz="2000" dirty="0"/>
              <a:t>Read returns secret byte = </a:t>
            </a:r>
            <a:r>
              <a:rPr lang="en-US" sz="2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09</a:t>
            </a:r>
            <a:r>
              <a:rPr lang="en-US" sz="2000" dirty="0"/>
              <a:t>  </a:t>
            </a:r>
            <a:br>
              <a:rPr lang="en-US" sz="2000" dirty="0"/>
            </a:br>
            <a:r>
              <a:rPr lang="en-US" sz="2000" dirty="0"/>
              <a:t>  (in cache ⇒  fast )</a:t>
            </a:r>
            <a:endParaRPr lang="en-US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8BCC31C0-7211-6845-8F8D-820E870D897C}"/>
              </a:ext>
            </a:extLst>
          </p:cNvPr>
          <p:cNvSpPr/>
          <p:nvPr/>
        </p:nvSpPr>
        <p:spPr>
          <a:xfrm>
            <a:off x="5651679" y="2515138"/>
            <a:ext cx="381000" cy="371011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FC93A45-DAD8-5C4D-9EB1-6B919CFACE50}"/>
              </a:ext>
            </a:extLst>
          </p:cNvPr>
          <p:cNvCxnSpPr>
            <a:cxnSpLocks/>
          </p:cNvCxnSpPr>
          <p:nvPr/>
        </p:nvCxnSpPr>
        <p:spPr>
          <a:xfrm flipH="1">
            <a:off x="8001000" y="1751296"/>
            <a:ext cx="53340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E1A190-CB17-2A42-9EA0-2E56086A3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596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Securing Communication: Cryptography </a:t>
            </a:r>
          </a:p>
        </p:txBody>
      </p:sp>
      <p:sp>
        <p:nvSpPr>
          <p:cNvPr id="9308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81369" y="1209124"/>
            <a:ext cx="8788819" cy="4124876"/>
          </a:xfrm>
        </p:spPr>
        <p:txBody>
          <a:bodyPr>
            <a:noAutofit/>
          </a:bodyPr>
          <a:lstStyle/>
          <a:p>
            <a:r>
              <a:rPr lang="en-US" altLang="en-US" sz="2000" dirty="0"/>
              <a:t>Cryptography: communication in the presence of adversaries</a:t>
            </a:r>
          </a:p>
          <a:p>
            <a:pPr lvl="2"/>
            <a:endParaRPr lang="en-US" altLang="en-US" sz="800" dirty="0"/>
          </a:p>
          <a:p>
            <a:r>
              <a:rPr lang="en-US" altLang="en-US" sz="2000" dirty="0"/>
              <a:t>Studied for thousands of years</a:t>
            </a:r>
          </a:p>
          <a:p>
            <a:pPr lvl="1"/>
            <a:r>
              <a:rPr lang="en-US" altLang="en-US" sz="1800" dirty="0"/>
              <a:t>See Simon Singh’</a:t>
            </a:r>
            <a:r>
              <a:rPr lang="en-US" altLang="ja-JP" sz="1800" dirty="0"/>
              <a:t>s </a:t>
            </a:r>
            <a:r>
              <a:rPr lang="en-US" altLang="ja-JP" sz="1800" dirty="0">
                <a:solidFill>
                  <a:srgbClr val="FF0000"/>
                </a:solidFill>
              </a:rPr>
              <a:t>The Code Book </a:t>
            </a:r>
            <a:r>
              <a:rPr lang="en-US" altLang="ja-JP" sz="1800" dirty="0"/>
              <a:t>for an excellent, highly readable history</a:t>
            </a:r>
          </a:p>
          <a:p>
            <a:pPr lvl="2"/>
            <a:endParaRPr lang="en-US" altLang="en-US" sz="800" dirty="0"/>
          </a:p>
          <a:p>
            <a:r>
              <a:rPr lang="en-US" altLang="en-US" sz="2000" dirty="0"/>
              <a:t>Central goal: confidentiality</a:t>
            </a:r>
          </a:p>
          <a:p>
            <a:pPr lvl="1"/>
            <a:r>
              <a:rPr lang="en-US" altLang="en-US" sz="1800" dirty="0"/>
              <a:t>How to encode information so that an adversary can’</a:t>
            </a:r>
            <a:r>
              <a:rPr lang="en-US" altLang="ja-JP" sz="1800" dirty="0"/>
              <a:t>t extract it, but a friend can</a:t>
            </a:r>
          </a:p>
          <a:p>
            <a:pPr lvl="2"/>
            <a:endParaRPr lang="en-US" altLang="en-US" sz="800" dirty="0"/>
          </a:p>
          <a:p>
            <a:r>
              <a:rPr lang="en-US" altLang="en-US" sz="2000" dirty="0"/>
              <a:t>General premise: there is a key, possession of which allows decoding, but without which decoding is infeasible</a:t>
            </a:r>
          </a:p>
          <a:p>
            <a:pPr lvl="1"/>
            <a:r>
              <a:rPr lang="en-US" altLang="en-US" sz="1800" dirty="0"/>
              <a:t>Thus, key must be kept secret and not guessable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80CDFED-A55F-3C42-8665-8E0FDF5A7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36311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88B6A25E-3305-4C5E-AC0D-C2504BDBC9CD}"/>
              </a:ext>
            </a:extLst>
          </p:cNvPr>
          <p:cNvSpPr/>
          <p:nvPr/>
        </p:nvSpPr>
        <p:spPr>
          <a:xfrm>
            <a:off x="5410200" y="1691008"/>
            <a:ext cx="2362200" cy="174198"/>
          </a:xfrm>
          <a:prstGeom prst="rect">
            <a:avLst/>
          </a:prstGeom>
          <a:solidFill>
            <a:srgbClr val="FF99CC"/>
          </a:solidFill>
        </p:spPr>
        <p:txBody>
          <a:bodyPr wrap="none" rtlCol="0">
            <a:noAutofit/>
          </a:bodyPr>
          <a:lstStyle/>
          <a:p>
            <a:pPr algn="ctr">
              <a:tabLst>
                <a:tab pos="257175" algn="l"/>
              </a:tabLst>
            </a:pPr>
            <a:endParaRPr lang="en-US" sz="135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9BF81F9-BE0D-4754-8824-E74D47FAEDCC}"/>
              </a:ext>
            </a:extLst>
          </p:cNvPr>
          <p:cNvSpPr/>
          <p:nvPr/>
        </p:nvSpPr>
        <p:spPr>
          <a:xfrm>
            <a:off x="5716952" y="2618911"/>
            <a:ext cx="1483949" cy="174198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noAutofit/>
          </a:bodyPr>
          <a:lstStyle/>
          <a:p>
            <a:pPr algn="ctr">
              <a:tabLst>
                <a:tab pos="257175" algn="l"/>
              </a:tabLst>
            </a:pPr>
            <a:endParaRPr lang="en-US" sz="135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4F5DAA5-2B0D-834E-B7D4-516EA6B4CD99}"/>
              </a:ext>
            </a:extLst>
          </p:cNvPr>
          <p:cNvSpPr/>
          <p:nvPr/>
        </p:nvSpPr>
        <p:spPr>
          <a:xfrm>
            <a:off x="5396112" y="2917922"/>
            <a:ext cx="1414210" cy="2487229"/>
          </a:xfrm>
          <a:prstGeom prst="rect">
            <a:avLst/>
          </a:prstGeom>
          <a:solidFill>
            <a:srgbClr val="FF99CC"/>
          </a:solidFill>
        </p:spPr>
        <p:txBody>
          <a:bodyPr wrap="none" rtlCol="0">
            <a:noAutofit/>
          </a:bodyPr>
          <a:lstStyle/>
          <a:p>
            <a:pPr algn="ctr">
              <a:tabLst>
                <a:tab pos="257175" algn="l"/>
              </a:tabLst>
            </a:pPr>
            <a:endParaRPr lang="en-US" sz="135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09AFC3B-689C-1647-A311-F425D4252F3B}"/>
              </a:ext>
            </a:extLst>
          </p:cNvPr>
          <p:cNvSpPr/>
          <p:nvPr/>
        </p:nvSpPr>
        <p:spPr>
          <a:xfrm>
            <a:off x="5389604" y="4623403"/>
            <a:ext cx="1421085" cy="174364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noAutofit/>
          </a:bodyPr>
          <a:lstStyle/>
          <a:p>
            <a:pPr algn="ctr">
              <a:tabLst>
                <a:tab pos="257175" algn="l"/>
              </a:tabLst>
            </a:pPr>
            <a:endParaRPr lang="en-US" sz="135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D918053-E995-48F1-91AE-10A3698CA0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190" y="498348"/>
            <a:ext cx="8449056" cy="582930"/>
          </a:xfrm>
        </p:spPr>
        <p:txBody>
          <a:bodyPr>
            <a:normAutofit/>
          </a:bodyPr>
          <a:lstStyle/>
          <a:p>
            <a:r>
              <a:rPr lang="en-US" dirty="0"/>
              <a:t>Conditional branch (Variant 1) attack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CBA0A9B-71CA-4478-85B9-0A725314195A}"/>
              </a:ext>
            </a:extLst>
          </p:cNvPr>
          <p:cNvSpPr txBox="1"/>
          <p:nvPr/>
        </p:nvSpPr>
        <p:spPr>
          <a:xfrm>
            <a:off x="123094" y="1385707"/>
            <a:ext cx="4906107" cy="70788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if (x &lt; array1_size)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y = array2[array1[x]*4096];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5517891-2C8E-4FD6-BF62-0EB1D988B1E5}"/>
              </a:ext>
            </a:extLst>
          </p:cNvPr>
          <p:cNvSpPr txBox="1"/>
          <p:nvPr/>
        </p:nvSpPr>
        <p:spPr>
          <a:xfrm>
            <a:off x="5273045" y="1278797"/>
            <a:ext cx="3855711" cy="4126354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</p:spPr>
        <p:txBody>
          <a:bodyPr wrap="square" rtlCol="0">
            <a:noAutofit/>
          </a:bodyPr>
          <a:lstStyle/>
          <a:p>
            <a:pPr marL="84535">
              <a:tabLst>
                <a:tab pos="385763" algn="l"/>
              </a:tabLst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Memory &amp; Cache Status</a:t>
            </a:r>
          </a:p>
          <a:p>
            <a:pPr marL="84535">
              <a:tabLst>
                <a:tab pos="385763" algn="l"/>
              </a:tabLst>
            </a:pPr>
            <a:endParaRPr lang="en-US" sz="450" dirty="0">
              <a:solidFill>
                <a:schemeClr val="tx1">
                  <a:lumMod val="75000"/>
                  <a:lumOff val="2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84535">
              <a:tabLst>
                <a:tab pos="385763" algn="l"/>
              </a:tabLst>
            </a:pPr>
            <a:r>
              <a:rPr lang="en-US" sz="135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array1_size = 00000008</a:t>
            </a:r>
          </a:p>
          <a:p>
            <a:pPr marL="84535">
              <a:tabLst>
                <a:tab pos="385763" algn="l"/>
              </a:tabLst>
            </a:pPr>
            <a:endParaRPr lang="en-US" sz="7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84535">
              <a:tabLst>
                <a:tab pos="385763" algn="l"/>
              </a:tabLst>
            </a:pPr>
            <a:r>
              <a:rPr lang="en-US" sz="13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Memory at </a:t>
            </a:r>
            <a:r>
              <a:rPr lang="en-US" sz="1350" dirty="0">
                <a:latin typeface="Courier New" panose="02070309020205020404" pitchFamily="49" charset="0"/>
                <a:cs typeface="Courier New" panose="02070309020205020404" pitchFamily="49" charset="0"/>
              </a:rPr>
              <a:t>array1</a:t>
            </a:r>
            <a:r>
              <a:rPr lang="en-US" sz="13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base:</a:t>
            </a:r>
            <a:endParaRPr lang="en-US" sz="135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84535">
              <a:tabLst>
                <a:tab pos="385763" algn="l"/>
              </a:tabLst>
            </a:pPr>
            <a:r>
              <a:rPr lang="en-US" sz="13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8 bytes of data (value doesn’t matter)</a:t>
            </a:r>
            <a:br>
              <a:rPr lang="en-US" sz="135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350" dirty="0">
                <a:cs typeface="Courier New" panose="02070309020205020404" pitchFamily="49" charset="0"/>
              </a:rPr>
              <a:t>Memory at </a:t>
            </a:r>
            <a:r>
              <a:rPr lang="en-US" sz="1350" dirty="0">
                <a:latin typeface="Courier New" panose="02070309020205020404" pitchFamily="49" charset="0"/>
                <a:cs typeface="Courier New" panose="02070309020205020404" pitchFamily="49" charset="0"/>
              </a:rPr>
              <a:t>array1</a:t>
            </a:r>
            <a:r>
              <a:rPr lang="en-US" sz="13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base+1000:</a:t>
            </a:r>
          </a:p>
          <a:p>
            <a:pPr marL="84535">
              <a:tabLst>
                <a:tab pos="385763" algn="l"/>
              </a:tabLst>
            </a:pPr>
            <a:r>
              <a:rPr lang="en-US" sz="135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09</a:t>
            </a:r>
            <a:r>
              <a:rPr lang="en-US" sz="1350" dirty="0">
                <a:latin typeface="Courier New" panose="02070309020205020404" pitchFamily="49" charset="0"/>
                <a:cs typeface="Courier New" panose="02070309020205020404" pitchFamily="49" charset="0"/>
              </a:rPr>
              <a:t> F1 98 CC 90...</a:t>
            </a:r>
            <a:r>
              <a:rPr lang="en-US" sz="1350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</a:t>
            </a:r>
            <a:r>
              <a:rPr lang="en-US" sz="13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something secret)</a:t>
            </a:r>
          </a:p>
          <a:p>
            <a:pPr marL="84535">
              <a:tabLst>
                <a:tab pos="385763" algn="l"/>
              </a:tabLst>
            </a:pPr>
            <a:endParaRPr lang="en-US" sz="10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84535">
              <a:tabLst>
                <a:tab pos="385763" algn="l"/>
              </a:tabLst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array2[ 0*4096]</a:t>
            </a:r>
          </a:p>
          <a:p>
            <a:pPr marL="84535">
              <a:tabLst>
                <a:tab pos="385763" algn="l"/>
              </a:tabLst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array2[ 1*4096]</a:t>
            </a:r>
          </a:p>
          <a:p>
            <a:pPr marL="84535">
              <a:tabLst>
                <a:tab pos="385763" algn="l"/>
              </a:tabLst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array2[ 2*4096]</a:t>
            </a:r>
          </a:p>
          <a:p>
            <a:pPr marL="84535">
              <a:tabLst>
                <a:tab pos="385763" algn="l"/>
              </a:tabLst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array2[ 3*4096]</a:t>
            </a:r>
          </a:p>
          <a:p>
            <a:pPr marL="84535">
              <a:tabLst>
                <a:tab pos="385763" algn="l"/>
              </a:tabLst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array2[ 4*4096]</a:t>
            </a:r>
          </a:p>
          <a:p>
            <a:pPr marL="84535">
              <a:tabLst>
                <a:tab pos="385763" algn="l"/>
              </a:tabLst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array2[ 5*4096]</a:t>
            </a:r>
          </a:p>
          <a:p>
            <a:pPr marL="84535">
              <a:tabLst>
                <a:tab pos="385763" algn="l"/>
              </a:tabLst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array2[ 6*4096]</a:t>
            </a:r>
          </a:p>
          <a:p>
            <a:pPr marL="84535">
              <a:tabLst>
                <a:tab pos="385763" algn="l"/>
              </a:tabLst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array2[ 7*4096]</a:t>
            </a:r>
          </a:p>
          <a:p>
            <a:pPr marL="84535">
              <a:tabLst>
                <a:tab pos="385763" algn="l"/>
              </a:tabLst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array2[ 8*4096]</a:t>
            </a:r>
          </a:p>
          <a:p>
            <a:pPr marL="84535">
              <a:tabLst>
                <a:tab pos="385763" algn="l"/>
              </a:tabLst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array2[ 9*4096]</a:t>
            </a:r>
          </a:p>
          <a:p>
            <a:pPr marL="84535">
              <a:tabLst>
                <a:tab pos="385763" algn="l"/>
              </a:tabLst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array2[10*4096]</a:t>
            </a:r>
          </a:p>
          <a:p>
            <a:pPr marL="84535">
              <a:tabLst>
                <a:tab pos="385763" algn="l"/>
              </a:tabLst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array2[11*4096]</a:t>
            </a:r>
          </a:p>
        </p:txBody>
      </p:sp>
      <p:sp>
        <p:nvSpPr>
          <p:cNvPr id="31" name="Right Brace 30">
            <a:extLst>
              <a:ext uri="{FF2B5EF4-FFF2-40B4-BE49-F238E27FC236}">
                <a16:creationId xmlns:a16="http://schemas.microsoft.com/office/drawing/2014/main" id="{EA3BBA13-94ED-40F1-A7B5-31CDFD0FE4D1}"/>
              </a:ext>
            </a:extLst>
          </p:cNvPr>
          <p:cNvSpPr/>
          <p:nvPr/>
        </p:nvSpPr>
        <p:spPr>
          <a:xfrm>
            <a:off x="6814689" y="2913660"/>
            <a:ext cx="114299" cy="2452583"/>
          </a:xfrm>
          <a:prstGeom prst="rightBrace">
            <a:avLst>
              <a:gd name="adj1" fmla="val 49999"/>
              <a:gd name="adj2" fmla="val 50000"/>
            </a:avLst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rtlCol="0" anchor="ctr"/>
          <a:lstStyle/>
          <a:p>
            <a:pPr algn="ctr"/>
            <a:endParaRPr lang="en-US" sz="135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DBFE77D-E388-49B5-85DF-D5262D54140F}"/>
              </a:ext>
            </a:extLst>
          </p:cNvPr>
          <p:cNvSpPr txBox="1"/>
          <p:nvPr/>
        </p:nvSpPr>
        <p:spPr>
          <a:xfrm>
            <a:off x="6952486" y="3998126"/>
            <a:ext cx="219151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Contents don’t matter</a:t>
            </a:r>
            <a:endParaRPr lang="en-US" sz="1350" b="1" i="1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3EEF3B6-D8F1-40BB-8657-68B80A9FCAEE}"/>
              </a:ext>
            </a:extLst>
          </p:cNvPr>
          <p:cNvSpPr txBox="1"/>
          <p:nvPr/>
        </p:nvSpPr>
        <p:spPr>
          <a:xfrm>
            <a:off x="7292356" y="4457947"/>
            <a:ext cx="855511" cy="276999"/>
          </a:xfrm>
          <a:prstGeom prst="rect">
            <a:avLst/>
          </a:prstGeom>
          <a:solidFill>
            <a:srgbClr val="FF99CC"/>
          </a:solidFill>
        </p:spPr>
        <p:txBody>
          <a:bodyPr wrap="none" rtlCol="0">
            <a:noAutofit/>
          </a:bodyPr>
          <a:lstStyle/>
          <a:p>
            <a:pPr algn="ctr">
              <a:tabLst>
                <a:tab pos="257175" algn="l"/>
              </a:tabLst>
            </a:pPr>
            <a:r>
              <a:rPr lang="en-US" sz="13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Uncached</a:t>
            </a:r>
            <a:endParaRPr lang="en-US" sz="13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057E7F0-53CE-4076-8DC7-C42B62FDC4F8}"/>
              </a:ext>
            </a:extLst>
          </p:cNvPr>
          <p:cNvSpPr txBox="1"/>
          <p:nvPr/>
        </p:nvSpPr>
        <p:spPr>
          <a:xfrm>
            <a:off x="8290030" y="4457947"/>
            <a:ext cx="672218" cy="285505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noAutofit/>
          </a:bodyPr>
          <a:lstStyle/>
          <a:p>
            <a:pPr algn="ctr">
              <a:tabLst>
                <a:tab pos="257175" algn="l"/>
              </a:tabLst>
            </a:pPr>
            <a:r>
              <a:rPr lang="en-US" sz="13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Cached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FBFC096-4708-4B95-80C9-28835DB15C7C}"/>
              </a:ext>
            </a:extLst>
          </p:cNvPr>
          <p:cNvSpPr txBox="1"/>
          <p:nvPr/>
        </p:nvSpPr>
        <p:spPr>
          <a:xfrm>
            <a:off x="5488352" y="5174319"/>
            <a:ext cx="4572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ym typeface="Wingdings" panose="05000000000000000000" pitchFamily="2" charset="2"/>
              </a:rPr>
              <a:t>  </a:t>
            </a:r>
            <a:endParaRPr lang="en-US" sz="9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1267612-DFD5-464F-BA38-A61B90E7873A}"/>
              </a:ext>
            </a:extLst>
          </p:cNvPr>
          <p:cNvSpPr txBox="1"/>
          <p:nvPr/>
        </p:nvSpPr>
        <p:spPr>
          <a:xfrm>
            <a:off x="6952486" y="4205920"/>
            <a:ext cx="219151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only care about cache </a:t>
            </a:r>
            <a:r>
              <a:rPr lang="en-US" sz="1350" b="1" i="1" dirty="0"/>
              <a:t>status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87AB21C-B94B-7A43-AFFC-F4DFC012ABA7}"/>
              </a:ext>
            </a:extLst>
          </p:cNvPr>
          <p:cNvSpPr txBox="1"/>
          <p:nvPr/>
        </p:nvSpPr>
        <p:spPr>
          <a:xfrm>
            <a:off x="136881" y="2476500"/>
            <a:ext cx="5437906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150"/>
              </a:spcBef>
              <a:spcAft>
                <a:spcPts val="150"/>
              </a:spcAft>
              <a:buClr>
                <a:prstClr val="black"/>
              </a:buClr>
            </a:pPr>
            <a:r>
              <a:rPr lang="en-US" sz="2000" dirty="0"/>
              <a:t>Attacker calls victim with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sz="2000" dirty="0"/>
              <a:t>=1000</a:t>
            </a:r>
          </a:p>
          <a:p>
            <a:pPr marL="36576" lvl="1">
              <a:lnSpc>
                <a:spcPct val="90000"/>
              </a:lnSpc>
              <a:spcBef>
                <a:spcPts val="750"/>
              </a:spcBef>
              <a:spcAft>
                <a:spcPts val="150"/>
              </a:spcAft>
              <a:buClr>
                <a:prstClr val="black"/>
              </a:buClr>
            </a:pPr>
            <a:r>
              <a:rPr lang="en-US" sz="2000" dirty="0"/>
              <a:t>Next:</a:t>
            </a:r>
          </a:p>
          <a:p>
            <a:pPr marL="173736" lvl="1" indent="-137160">
              <a:lnSpc>
                <a:spcPct val="90000"/>
              </a:lnSpc>
              <a:spcBef>
                <a:spcPts val="750"/>
              </a:spcBef>
              <a:spcAft>
                <a:spcPts val="150"/>
              </a:spcAft>
              <a:buClr>
                <a:prstClr val="black"/>
              </a:buClr>
              <a:buFont typeface="Wingdings 3" panose="05040102010807070707" pitchFamily="18" charset="2"/>
              <a:buChar char=""/>
            </a:pPr>
            <a:r>
              <a:rPr lang="en-US" sz="2000" dirty="0"/>
              <a:t>Request mem at  (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array2</a:t>
            </a:r>
            <a:r>
              <a:rPr lang="en-US" sz="2000" dirty="0"/>
              <a:t> base + </a:t>
            </a:r>
            <a:r>
              <a:rPr lang="en-US" sz="2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09</a:t>
            </a:r>
            <a:r>
              <a:rPr lang="en-US" sz="2000" dirty="0"/>
              <a:t>*4096)</a:t>
            </a:r>
          </a:p>
          <a:p>
            <a:pPr marL="173736" lvl="1" indent="-137160">
              <a:lnSpc>
                <a:spcPct val="90000"/>
              </a:lnSpc>
              <a:spcBef>
                <a:spcPts val="750"/>
              </a:spcBef>
              <a:spcAft>
                <a:spcPts val="150"/>
              </a:spcAft>
              <a:buClr>
                <a:prstClr val="black"/>
              </a:buClr>
              <a:buFont typeface="Wingdings 3" panose="05040102010807070707" pitchFamily="18" charset="2"/>
              <a:buChar char=""/>
            </a:pPr>
            <a:r>
              <a:rPr lang="en-US" sz="2000" dirty="0"/>
              <a:t>Brings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array2[</a:t>
            </a:r>
            <a:r>
              <a:rPr lang="en-US" sz="2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09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*4096]</a:t>
            </a:r>
            <a:r>
              <a:rPr lang="en-US" sz="2000" dirty="0"/>
              <a:t> into the cache</a:t>
            </a:r>
          </a:p>
          <a:p>
            <a:pPr marL="173736" lvl="1" indent="-137160">
              <a:lnSpc>
                <a:spcPct val="90000"/>
              </a:lnSpc>
              <a:spcBef>
                <a:spcPts val="750"/>
              </a:spcBef>
              <a:spcAft>
                <a:spcPts val="150"/>
              </a:spcAft>
              <a:buClr>
                <a:prstClr val="black"/>
              </a:buClr>
              <a:buFont typeface="Wingdings 3" panose="05040102010807070707" pitchFamily="18" charset="2"/>
              <a:buChar char=""/>
            </a:pPr>
            <a:r>
              <a:rPr lang="en-US" sz="2000" dirty="0"/>
              <a:t>Realize if() is false:  discard speculative work</a:t>
            </a:r>
          </a:p>
          <a:p>
            <a:pPr>
              <a:lnSpc>
                <a:spcPct val="90000"/>
              </a:lnSpc>
              <a:spcBef>
                <a:spcPts val="150"/>
              </a:spcBef>
              <a:spcAft>
                <a:spcPts val="150"/>
              </a:spcAft>
              <a:buClr>
                <a:prstClr val="black"/>
              </a:buClr>
            </a:pPr>
            <a:endParaRPr lang="en-US" sz="2000" dirty="0"/>
          </a:p>
          <a:p>
            <a:pPr>
              <a:lnSpc>
                <a:spcPct val="90000"/>
              </a:lnSpc>
              <a:spcBef>
                <a:spcPts val="150"/>
              </a:spcBef>
              <a:spcAft>
                <a:spcPts val="150"/>
              </a:spcAft>
              <a:buClr>
                <a:prstClr val="black"/>
              </a:buClr>
            </a:pPr>
            <a:r>
              <a:rPr lang="en-US" sz="2000" dirty="0"/>
              <a:t>Finish operation &amp; return to caller</a:t>
            </a:r>
            <a:endParaRPr lang="en-US" sz="800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C446027-247E-A743-93E3-AF70325E4911}"/>
              </a:ext>
            </a:extLst>
          </p:cNvPr>
          <p:cNvSpPr/>
          <p:nvPr/>
        </p:nvSpPr>
        <p:spPr>
          <a:xfrm>
            <a:off x="5651679" y="2512248"/>
            <a:ext cx="381000" cy="371011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B93F7D6-8CEF-D544-A804-BD58D8B25F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93572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88B6A25E-3305-4C5E-AC0D-C2504BDBC9CD}"/>
              </a:ext>
            </a:extLst>
          </p:cNvPr>
          <p:cNvSpPr/>
          <p:nvPr/>
        </p:nvSpPr>
        <p:spPr>
          <a:xfrm>
            <a:off x="5410200" y="1691008"/>
            <a:ext cx="2362200" cy="174198"/>
          </a:xfrm>
          <a:prstGeom prst="rect">
            <a:avLst/>
          </a:prstGeom>
          <a:solidFill>
            <a:srgbClr val="FF99CC"/>
          </a:solidFill>
        </p:spPr>
        <p:txBody>
          <a:bodyPr wrap="none" rtlCol="0">
            <a:noAutofit/>
          </a:bodyPr>
          <a:lstStyle/>
          <a:p>
            <a:pPr algn="ctr">
              <a:tabLst>
                <a:tab pos="257175" algn="l"/>
              </a:tabLst>
            </a:pPr>
            <a:endParaRPr lang="en-US" sz="135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9BF81F9-BE0D-4754-8824-E74D47FAEDCC}"/>
              </a:ext>
            </a:extLst>
          </p:cNvPr>
          <p:cNvSpPr/>
          <p:nvPr/>
        </p:nvSpPr>
        <p:spPr>
          <a:xfrm>
            <a:off x="5716952" y="2618911"/>
            <a:ext cx="1483949" cy="174198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noAutofit/>
          </a:bodyPr>
          <a:lstStyle/>
          <a:p>
            <a:pPr algn="ctr">
              <a:tabLst>
                <a:tab pos="257175" algn="l"/>
              </a:tabLst>
            </a:pPr>
            <a:endParaRPr lang="en-US" sz="135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4F5DAA5-2B0D-834E-B7D4-516EA6B4CD99}"/>
              </a:ext>
            </a:extLst>
          </p:cNvPr>
          <p:cNvSpPr/>
          <p:nvPr/>
        </p:nvSpPr>
        <p:spPr>
          <a:xfrm>
            <a:off x="5396112" y="2917922"/>
            <a:ext cx="1414210" cy="2487229"/>
          </a:xfrm>
          <a:prstGeom prst="rect">
            <a:avLst/>
          </a:prstGeom>
          <a:solidFill>
            <a:srgbClr val="FF99CC"/>
          </a:solidFill>
        </p:spPr>
        <p:txBody>
          <a:bodyPr wrap="none" rtlCol="0">
            <a:noAutofit/>
          </a:bodyPr>
          <a:lstStyle/>
          <a:p>
            <a:pPr algn="ctr">
              <a:tabLst>
                <a:tab pos="257175" algn="l"/>
              </a:tabLst>
            </a:pPr>
            <a:endParaRPr lang="en-US" sz="135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09AFC3B-689C-1647-A311-F425D4252F3B}"/>
              </a:ext>
            </a:extLst>
          </p:cNvPr>
          <p:cNvSpPr/>
          <p:nvPr/>
        </p:nvSpPr>
        <p:spPr>
          <a:xfrm>
            <a:off x="5389604" y="4623403"/>
            <a:ext cx="1421085" cy="174364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noAutofit/>
          </a:bodyPr>
          <a:lstStyle/>
          <a:p>
            <a:pPr algn="ctr">
              <a:tabLst>
                <a:tab pos="257175" algn="l"/>
              </a:tabLst>
            </a:pPr>
            <a:endParaRPr lang="en-US" sz="135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D918053-E995-48F1-91AE-10A3698CA0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190" y="498348"/>
            <a:ext cx="8449056" cy="582930"/>
          </a:xfrm>
        </p:spPr>
        <p:txBody>
          <a:bodyPr>
            <a:normAutofit/>
          </a:bodyPr>
          <a:lstStyle/>
          <a:p>
            <a:r>
              <a:rPr lang="en-US" dirty="0"/>
              <a:t>Conditional branch (Variant 1) attack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CBA0A9B-71CA-4478-85B9-0A725314195A}"/>
              </a:ext>
            </a:extLst>
          </p:cNvPr>
          <p:cNvSpPr txBox="1"/>
          <p:nvPr/>
        </p:nvSpPr>
        <p:spPr>
          <a:xfrm>
            <a:off x="123094" y="1385707"/>
            <a:ext cx="4906107" cy="70788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if (x &lt; array1_size)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y = array2[array1[x]*4096];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5517891-2C8E-4FD6-BF62-0EB1D988B1E5}"/>
              </a:ext>
            </a:extLst>
          </p:cNvPr>
          <p:cNvSpPr txBox="1"/>
          <p:nvPr/>
        </p:nvSpPr>
        <p:spPr>
          <a:xfrm>
            <a:off x="5273045" y="1278797"/>
            <a:ext cx="3855711" cy="4126354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</p:spPr>
        <p:txBody>
          <a:bodyPr wrap="square" rtlCol="0">
            <a:noAutofit/>
          </a:bodyPr>
          <a:lstStyle/>
          <a:p>
            <a:pPr marL="84535">
              <a:tabLst>
                <a:tab pos="385763" algn="l"/>
              </a:tabLst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Memory &amp; Cache Status</a:t>
            </a:r>
          </a:p>
          <a:p>
            <a:pPr marL="84535">
              <a:tabLst>
                <a:tab pos="385763" algn="l"/>
              </a:tabLst>
            </a:pPr>
            <a:endParaRPr lang="en-US" sz="450" dirty="0">
              <a:solidFill>
                <a:schemeClr val="tx1">
                  <a:lumMod val="75000"/>
                  <a:lumOff val="2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84535">
              <a:tabLst>
                <a:tab pos="385763" algn="l"/>
              </a:tabLst>
            </a:pPr>
            <a:r>
              <a:rPr lang="en-US" sz="135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array1_size = 00000008</a:t>
            </a:r>
          </a:p>
          <a:p>
            <a:pPr marL="84535">
              <a:tabLst>
                <a:tab pos="385763" algn="l"/>
              </a:tabLst>
            </a:pPr>
            <a:endParaRPr lang="en-US" sz="7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84535">
              <a:tabLst>
                <a:tab pos="385763" algn="l"/>
              </a:tabLst>
            </a:pPr>
            <a:r>
              <a:rPr lang="en-US" sz="13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Memory at </a:t>
            </a:r>
            <a:r>
              <a:rPr lang="en-US" sz="1350" dirty="0">
                <a:latin typeface="Courier New" panose="02070309020205020404" pitchFamily="49" charset="0"/>
                <a:cs typeface="Courier New" panose="02070309020205020404" pitchFamily="49" charset="0"/>
              </a:rPr>
              <a:t>array1</a:t>
            </a:r>
            <a:r>
              <a:rPr lang="en-US" sz="13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base:</a:t>
            </a:r>
            <a:endParaRPr lang="en-US" sz="135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84535">
              <a:tabLst>
                <a:tab pos="385763" algn="l"/>
              </a:tabLst>
            </a:pPr>
            <a:r>
              <a:rPr lang="en-US" sz="13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8 bytes of data (value doesn’t matter)</a:t>
            </a:r>
            <a:br>
              <a:rPr lang="en-US" sz="135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350" dirty="0">
                <a:cs typeface="Courier New" panose="02070309020205020404" pitchFamily="49" charset="0"/>
              </a:rPr>
              <a:t>Memory at </a:t>
            </a:r>
            <a:r>
              <a:rPr lang="en-US" sz="1350" dirty="0">
                <a:latin typeface="Courier New" panose="02070309020205020404" pitchFamily="49" charset="0"/>
                <a:cs typeface="Courier New" panose="02070309020205020404" pitchFamily="49" charset="0"/>
              </a:rPr>
              <a:t>array1</a:t>
            </a:r>
            <a:r>
              <a:rPr lang="en-US" sz="13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base+1000:</a:t>
            </a:r>
          </a:p>
          <a:p>
            <a:pPr marL="84535">
              <a:tabLst>
                <a:tab pos="385763" algn="l"/>
              </a:tabLst>
            </a:pPr>
            <a:r>
              <a:rPr lang="en-US" sz="135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09</a:t>
            </a:r>
            <a:r>
              <a:rPr lang="en-US" sz="1350" dirty="0">
                <a:latin typeface="Courier New" panose="02070309020205020404" pitchFamily="49" charset="0"/>
                <a:cs typeface="Courier New" panose="02070309020205020404" pitchFamily="49" charset="0"/>
              </a:rPr>
              <a:t> F1 98 CC 90...</a:t>
            </a:r>
            <a:r>
              <a:rPr lang="en-US" sz="1350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</a:t>
            </a:r>
            <a:r>
              <a:rPr lang="en-US" sz="13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something secret)</a:t>
            </a:r>
          </a:p>
          <a:p>
            <a:pPr marL="84535">
              <a:tabLst>
                <a:tab pos="385763" algn="l"/>
              </a:tabLst>
            </a:pPr>
            <a:endParaRPr lang="en-US" sz="10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84535">
              <a:tabLst>
                <a:tab pos="385763" algn="l"/>
              </a:tabLst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array2[ 0*4096]</a:t>
            </a:r>
          </a:p>
          <a:p>
            <a:pPr marL="84535">
              <a:tabLst>
                <a:tab pos="385763" algn="l"/>
              </a:tabLst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array2[ 1*4096]</a:t>
            </a:r>
          </a:p>
          <a:p>
            <a:pPr marL="84535">
              <a:tabLst>
                <a:tab pos="385763" algn="l"/>
              </a:tabLst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array2[ 2*4096]</a:t>
            </a:r>
          </a:p>
          <a:p>
            <a:pPr marL="84535">
              <a:tabLst>
                <a:tab pos="385763" algn="l"/>
              </a:tabLst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array2[ 3*4096]</a:t>
            </a:r>
          </a:p>
          <a:p>
            <a:pPr marL="84535">
              <a:tabLst>
                <a:tab pos="385763" algn="l"/>
              </a:tabLst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array2[ 4*4096]</a:t>
            </a:r>
          </a:p>
          <a:p>
            <a:pPr marL="84535">
              <a:tabLst>
                <a:tab pos="385763" algn="l"/>
              </a:tabLst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array2[ 5*4096]</a:t>
            </a:r>
          </a:p>
          <a:p>
            <a:pPr marL="84535">
              <a:tabLst>
                <a:tab pos="385763" algn="l"/>
              </a:tabLst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array2[ 6*4096]</a:t>
            </a:r>
          </a:p>
          <a:p>
            <a:pPr marL="84535">
              <a:tabLst>
                <a:tab pos="385763" algn="l"/>
              </a:tabLst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array2[ 7*4096]</a:t>
            </a:r>
          </a:p>
          <a:p>
            <a:pPr marL="84535">
              <a:tabLst>
                <a:tab pos="385763" algn="l"/>
              </a:tabLst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array2[ 8*4096]</a:t>
            </a:r>
          </a:p>
          <a:p>
            <a:pPr marL="84535">
              <a:tabLst>
                <a:tab pos="385763" algn="l"/>
              </a:tabLst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array2[ 9*4096]</a:t>
            </a:r>
          </a:p>
          <a:p>
            <a:pPr marL="84535">
              <a:tabLst>
                <a:tab pos="385763" algn="l"/>
              </a:tabLst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array2[10*4096]</a:t>
            </a:r>
          </a:p>
          <a:p>
            <a:pPr marL="84535">
              <a:tabLst>
                <a:tab pos="385763" algn="l"/>
              </a:tabLst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array2[11*4096]</a:t>
            </a:r>
          </a:p>
        </p:txBody>
      </p:sp>
      <p:sp>
        <p:nvSpPr>
          <p:cNvPr id="31" name="Right Brace 30">
            <a:extLst>
              <a:ext uri="{FF2B5EF4-FFF2-40B4-BE49-F238E27FC236}">
                <a16:creationId xmlns:a16="http://schemas.microsoft.com/office/drawing/2014/main" id="{EA3BBA13-94ED-40F1-A7B5-31CDFD0FE4D1}"/>
              </a:ext>
            </a:extLst>
          </p:cNvPr>
          <p:cNvSpPr/>
          <p:nvPr/>
        </p:nvSpPr>
        <p:spPr>
          <a:xfrm>
            <a:off x="6814689" y="2913660"/>
            <a:ext cx="114299" cy="2452583"/>
          </a:xfrm>
          <a:prstGeom prst="rightBrace">
            <a:avLst>
              <a:gd name="adj1" fmla="val 49999"/>
              <a:gd name="adj2" fmla="val 50000"/>
            </a:avLst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rtlCol="0" anchor="ctr"/>
          <a:lstStyle/>
          <a:p>
            <a:pPr algn="ctr"/>
            <a:endParaRPr lang="en-US" sz="135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DBFE77D-E388-49B5-85DF-D5262D54140F}"/>
              </a:ext>
            </a:extLst>
          </p:cNvPr>
          <p:cNvSpPr txBox="1"/>
          <p:nvPr/>
        </p:nvSpPr>
        <p:spPr>
          <a:xfrm>
            <a:off x="6952486" y="3998126"/>
            <a:ext cx="219151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Contents don’t matter</a:t>
            </a:r>
            <a:endParaRPr lang="en-US" sz="1350" b="1" i="1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3EEF3B6-D8F1-40BB-8657-68B80A9FCAEE}"/>
              </a:ext>
            </a:extLst>
          </p:cNvPr>
          <p:cNvSpPr txBox="1"/>
          <p:nvPr/>
        </p:nvSpPr>
        <p:spPr>
          <a:xfrm>
            <a:off x="7292356" y="4457947"/>
            <a:ext cx="855511" cy="276999"/>
          </a:xfrm>
          <a:prstGeom prst="rect">
            <a:avLst/>
          </a:prstGeom>
          <a:solidFill>
            <a:srgbClr val="FF99CC"/>
          </a:solidFill>
        </p:spPr>
        <p:txBody>
          <a:bodyPr wrap="none" rtlCol="0">
            <a:noAutofit/>
          </a:bodyPr>
          <a:lstStyle/>
          <a:p>
            <a:pPr algn="ctr">
              <a:tabLst>
                <a:tab pos="257175" algn="l"/>
              </a:tabLst>
            </a:pPr>
            <a:r>
              <a:rPr lang="en-US" sz="13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Uncached</a:t>
            </a:r>
            <a:endParaRPr lang="en-US" sz="13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057E7F0-53CE-4076-8DC7-C42B62FDC4F8}"/>
              </a:ext>
            </a:extLst>
          </p:cNvPr>
          <p:cNvSpPr txBox="1"/>
          <p:nvPr/>
        </p:nvSpPr>
        <p:spPr>
          <a:xfrm>
            <a:off x="8290030" y="4457947"/>
            <a:ext cx="672218" cy="285505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noAutofit/>
          </a:bodyPr>
          <a:lstStyle/>
          <a:p>
            <a:pPr algn="ctr">
              <a:tabLst>
                <a:tab pos="257175" algn="l"/>
              </a:tabLst>
            </a:pPr>
            <a:r>
              <a:rPr lang="en-US" sz="13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Cached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FBFC096-4708-4B95-80C9-28835DB15C7C}"/>
              </a:ext>
            </a:extLst>
          </p:cNvPr>
          <p:cNvSpPr txBox="1"/>
          <p:nvPr/>
        </p:nvSpPr>
        <p:spPr>
          <a:xfrm>
            <a:off x="5488352" y="5174319"/>
            <a:ext cx="4572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ym typeface="Wingdings" panose="05000000000000000000" pitchFamily="2" charset="2"/>
              </a:rPr>
              <a:t>  </a:t>
            </a:r>
            <a:endParaRPr lang="en-US" sz="9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1267612-DFD5-464F-BA38-A61B90E7873A}"/>
              </a:ext>
            </a:extLst>
          </p:cNvPr>
          <p:cNvSpPr txBox="1"/>
          <p:nvPr/>
        </p:nvSpPr>
        <p:spPr>
          <a:xfrm>
            <a:off x="6952486" y="4205920"/>
            <a:ext cx="219151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only care about cache </a:t>
            </a:r>
            <a:r>
              <a:rPr lang="en-US" sz="1350" b="1" i="1" dirty="0"/>
              <a:t>status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87AB21C-B94B-7A43-AFFC-F4DFC012ABA7}"/>
              </a:ext>
            </a:extLst>
          </p:cNvPr>
          <p:cNvSpPr txBox="1"/>
          <p:nvPr/>
        </p:nvSpPr>
        <p:spPr>
          <a:xfrm>
            <a:off x="136882" y="2777952"/>
            <a:ext cx="4993999" cy="24216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150"/>
              </a:spcBef>
              <a:spcAft>
                <a:spcPts val="150"/>
              </a:spcAft>
              <a:buClr>
                <a:prstClr val="black"/>
              </a:buClr>
            </a:pPr>
            <a:r>
              <a:rPr lang="en-US" sz="2000" dirty="0"/>
              <a:t>Attacker calls victim with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sz="2000" dirty="0"/>
              <a:t>=1000</a:t>
            </a:r>
          </a:p>
          <a:p>
            <a:pPr>
              <a:lnSpc>
                <a:spcPct val="90000"/>
              </a:lnSpc>
              <a:spcBef>
                <a:spcPts val="150"/>
              </a:spcBef>
              <a:spcAft>
                <a:spcPts val="150"/>
              </a:spcAft>
              <a:buClr>
                <a:prstClr val="black"/>
              </a:buClr>
            </a:pPr>
            <a:endParaRPr lang="en-US" dirty="0"/>
          </a:p>
          <a:p>
            <a:pPr>
              <a:lnSpc>
                <a:spcPct val="90000"/>
              </a:lnSpc>
              <a:spcBef>
                <a:spcPts val="150"/>
              </a:spcBef>
              <a:spcAft>
                <a:spcPts val="150"/>
              </a:spcAft>
              <a:buClr>
                <a:prstClr val="black"/>
              </a:buClr>
            </a:pPr>
            <a:r>
              <a:rPr lang="en-US" sz="2000" dirty="0"/>
              <a:t>Attacker:</a:t>
            </a:r>
          </a:p>
          <a:p>
            <a:pPr marL="285750" indent="-285750">
              <a:lnSpc>
                <a:spcPct val="90000"/>
              </a:lnSpc>
              <a:spcBef>
                <a:spcPts val="150"/>
              </a:spcBef>
              <a:spcAft>
                <a:spcPts val="150"/>
              </a:spcAft>
              <a:buClr>
                <a:prstClr val="black"/>
              </a:buClr>
              <a:buFont typeface="Arial" panose="020B0604020202020204" pitchFamily="34" charset="0"/>
              <a:buChar char="•"/>
            </a:pPr>
            <a:r>
              <a:rPr lang="en-US" sz="2000" dirty="0"/>
              <a:t>measures read time for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array2[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sz="2000" dirty="0"/>
              <a:t>4096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n-US" sz="2000" dirty="0"/>
          </a:p>
          <a:p>
            <a:pPr marL="285750" indent="-285750">
              <a:lnSpc>
                <a:spcPct val="90000"/>
              </a:lnSpc>
              <a:spcBef>
                <a:spcPts val="750"/>
              </a:spcBef>
              <a:spcAft>
                <a:spcPts val="150"/>
              </a:spcAft>
              <a:buClr>
                <a:prstClr val="black"/>
              </a:buClr>
              <a:buFont typeface="Arial" panose="020B0604020202020204" pitchFamily="34" charset="0"/>
              <a:buChar char="•"/>
            </a:pPr>
            <a:r>
              <a:rPr lang="en-US" sz="2000" dirty="0"/>
              <a:t>Read for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2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09</a:t>
            </a:r>
            <a:r>
              <a:rPr lang="en-US" sz="2000" dirty="0"/>
              <a:t> is fast (cached), </a:t>
            </a:r>
            <a:br>
              <a:rPr lang="en-US" sz="2000" dirty="0"/>
            </a:br>
            <a:r>
              <a:rPr lang="en-US" sz="2000" dirty="0"/>
              <a:t>		reveals secret byte !!</a:t>
            </a:r>
          </a:p>
          <a:p>
            <a:pPr marL="285750" indent="-285750">
              <a:lnSpc>
                <a:spcPct val="90000"/>
              </a:lnSpc>
              <a:spcBef>
                <a:spcPts val="750"/>
              </a:spcBef>
              <a:spcAft>
                <a:spcPts val="150"/>
              </a:spcAft>
              <a:buClr>
                <a:prstClr val="black"/>
              </a:buClr>
              <a:buFont typeface="Arial" panose="020B0604020202020204" pitchFamily="34" charset="0"/>
              <a:buChar char="•"/>
            </a:pPr>
            <a:r>
              <a:rPr lang="en-US" sz="2000" dirty="0"/>
              <a:t>Repeat with many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sz="2000" dirty="0"/>
              <a:t>   (10KB/s)</a:t>
            </a:r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57F5391-27C6-4D4D-91CD-507A37E079A5}"/>
              </a:ext>
            </a:extLst>
          </p:cNvPr>
          <p:cNvSpPr/>
          <p:nvPr/>
        </p:nvSpPr>
        <p:spPr>
          <a:xfrm>
            <a:off x="5651679" y="2512248"/>
            <a:ext cx="381000" cy="371011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0C5DE00-B531-764A-B1A2-E1C0ED6843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5208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Using Symmetric Keys </a:t>
            </a:r>
          </a:p>
        </p:txBody>
      </p:sp>
      <p:sp>
        <p:nvSpPr>
          <p:cNvPr id="2867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en-US" sz="2333" dirty="0"/>
              <a:t>Same key for encryption and decryption</a:t>
            </a:r>
          </a:p>
          <a:p>
            <a:r>
              <a:rPr lang="en-US" altLang="en-US" sz="2333" dirty="0"/>
              <a:t>Achieves confidentiality</a:t>
            </a:r>
          </a:p>
          <a:p>
            <a:r>
              <a:rPr lang="en-US" altLang="en-US" sz="2333" dirty="0"/>
              <a:t>Vulnerable to tampering and replay attacks</a:t>
            </a:r>
          </a:p>
        </p:txBody>
      </p:sp>
      <p:grpSp>
        <p:nvGrpSpPr>
          <p:cNvPr id="28675" name="Group 4"/>
          <p:cNvGrpSpPr>
            <a:grpSpLocks/>
          </p:cNvGrpSpPr>
          <p:nvPr/>
        </p:nvGrpSpPr>
        <p:grpSpPr bwMode="auto">
          <a:xfrm>
            <a:off x="1587500" y="2349501"/>
            <a:ext cx="6096000" cy="2401094"/>
            <a:chOff x="720" y="1584"/>
            <a:chExt cx="4320" cy="1527"/>
          </a:xfrm>
        </p:grpSpPr>
        <p:sp>
          <p:nvSpPr>
            <p:cNvPr id="28676" name="Oval 5"/>
            <p:cNvSpPr>
              <a:spLocks noChangeArrowheads="1"/>
            </p:cNvSpPr>
            <p:nvPr/>
          </p:nvSpPr>
          <p:spPr bwMode="auto">
            <a:xfrm>
              <a:off x="720" y="2247"/>
              <a:ext cx="1008" cy="528"/>
            </a:xfrm>
            <a:prstGeom prst="ellipse">
              <a:avLst/>
            </a:prstGeom>
            <a:solidFill>
              <a:srgbClr val="FFFF99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75407" tIns="37042" rIns="75407" bIns="37042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en-US" altLang="en-US" sz="200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grpSp>
          <p:nvGrpSpPr>
            <p:cNvPr id="28677" name="Group 6"/>
            <p:cNvGrpSpPr>
              <a:grpSpLocks/>
            </p:cNvGrpSpPr>
            <p:nvPr/>
          </p:nvGrpSpPr>
          <p:grpSpPr bwMode="auto">
            <a:xfrm>
              <a:off x="1968" y="2151"/>
              <a:ext cx="1920" cy="960"/>
              <a:chOff x="1719" y="1709"/>
              <a:chExt cx="1775" cy="1123"/>
            </a:xfrm>
          </p:grpSpPr>
          <p:sp>
            <p:nvSpPr>
              <p:cNvPr id="28688" name="Oval 7"/>
              <p:cNvSpPr>
                <a:spLocks noChangeArrowheads="1"/>
              </p:cNvSpPr>
              <p:nvPr/>
            </p:nvSpPr>
            <p:spPr bwMode="auto">
              <a:xfrm>
                <a:off x="2109" y="1709"/>
                <a:ext cx="736" cy="345"/>
              </a:xfrm>
              <a:prstGeom prst="ellipse">
                <a:avLst/>
              </a:prstGeom>
              <a:solidFill>
                <a:srgbClr val="CCFFFF"/>
              </a:solidFill>
              <a:ln w="9525">
                <a:solidFill>
                  <a:srgbClr val="00CCFF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1pPr>
                <a:lvl2pPr marL="742950" indent="-285750" eaLnBrk="0" hangingPunct="0">
                  <a:defRPr sz="2400"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2pPr>
                <a:lvl3pPr marL="1143000" indent="-228600" eaLnBrk="0" hangingPunct="0">
                  <a:defRPr sz="2400"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 eaLnBrk="0" hangingPunct="0">
                  <a:defRPr sz="2400"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4pPr>
                <a:lvl5pPr marL="2057400" indent="-228600" eaLnBrk="0" hangingPunct="0">
                  <a:defRPr sz="2400"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 sz="200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  <p:sp>
            <p:nvSpPr>
              <p:cNvPr id="28689" name="Oval 8"/>
              <p:cNvSpPr>
                <a:spLocks noChangeArrowheads="1"/>
              </p:cNvSpPr>
              <p:nvPr/>
            </p:nvSpPr>
            <p:spPr bwMode="auto">
              <a:xfrm>
                <a:off x="2542" y="1752"/>
                <a:ext cx="692" cy="346"/>
              </a:xfrm>
              <a:prstGeom prst="ellipse">
                <a:avLst/>
              </a:prstGeom>
              <a:solidFill>
                <a:srgbClr val="CCFFFF"/>
              </a:solidFill>
              <a:ln w="9525">
                <a:solidFill>
                  <a:srgbClr val="00CCFF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1pPr>
                <a:lvl2pPr marL="742950" indent="-285750" eaLnBrk="0" hangingPunct="0">
                  <a:defRPr sz="2400"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2pPr>
                <a:lvl3pPr marL="1143000" indent="-228600" eaLnBrk="0" hangingPunct="0">
                  <a:defRPr sz="2400"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 eaLnBrk="0" hangingPunct="0">
                  <a:defRPr sz="2400"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4pPr>
                <a:lvl5pPr marL="2057400" indent="-228600" eaLnBrk="0" hangingPunct="0">
                  <a:defRPr sz="2400"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 sz="200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  <p:sp>
            <p:nvSpPr>
              <p:cNvPr id="28690" name="Oval 9"/>
              <p:cNvSpPr>
                <a:spLocks noChangeArrowheads="1"/>
              </p:cNvSpPr>
              <p:nvPr/>
            </p:nvSpPr>
            <p:spPr bwMode="auto">
              <a:xfrm>
                <a:off x="2715" y="1925"/>
                <a:ext cx="692" cy="345"/>
              </a:xfrm>
              <a:prstGeom prst="ellipse">
                <a:avLst/>
              </a:prstGeom>
              <a:solidFill>
                <a:srgbClr val="CCFFFF"/>
              </a:solidFill>
              <a:ln w="9525">
                <a:solidFill>
                  <a:srgbClr val="00CCFF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1pPr>
                <a:lvl2pPr marL="742950" indent="-285750" eaLnBrk="0" hangingPunct="0">
                  <a:defRPr sz="2400"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2pPr>
                <a:lvl3pPr marL="1143000" indent="-228600" eaLnBrk="0" hangingPunct="0">
                  <a:defRPr sz="2400"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 eaLnBrk="0" hangingPunct="0">
                  <a:defRPr sz="2400"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4pPr>
                <a:lvl5pPr marL="2057400" indent="-228600" eaLnBrk="0" hangingPunct="0">
                  <a:defRPr sz="2400"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 sz="2000" b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  <p:sp>
            <p:nvSpPr>
              <p:cNvPr id="28691" name="Oval 10"/>
              <p:cNvSpPr>
                <a:spLocks noChangeArrowheads="1"/>
              </p:cNvSpPr>
              <p:nvPr/>
            </p:nvSpPr>
            <p:spPr bwMode="auto">
              <a:xfrm>
                <a:off x="2801" y="2141"/>
                <a:ext cx="693" cy="518"/>
              </a:xfrm>
              <a:prstGeom prst="ellipse">
                <a:avLst/>
              </a:prstGeom>
              <a:solidFill>
                <a:srgbClr val="CCFFFF"/>
              </a:solidFill>
              <a:ln w="9525">
                <a:solidFill>
                  <a:srgbClr val="00CCFF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1pPr>
                <a:lvl2pPr marL="742950" indent="-285750" eaLnBrk="0" hangingPunct="0">
                  <a:defRPr sz="2400"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2pPr>
                <a:lvl3pPr marL="1143000" indent="-228600" eaLnBrk="0" hangingPunct="0">
                  <a:defRPr sz="2400"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 eaLnBrk="0" hangingPunct="0">
                  <a:defRPr sz="2400"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4pPr>
                <a:lvl5pPr marL="2057400" indent="-228600" eaLnBrk="0" hangingPunct="0">
                  <a:defRPr sz="2400"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 sz="2000" b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  <p:sp>
            <p:nvSpPr>
              <p:cNvPr id="28692" name="Oval 11"/>
              <p:cNvSpPr>
                <a:spLocks noChangeArrowheads="1"/>
              </p:cNvSpPr>
              <p:nvPr/>
            </p:nvSpPr>
            <p:spPr bwMode="auto">
              <a:xfrm>
                <a:off x="2412" y="2270"/>
                <a:ext cx="692" cy="562"/>
              </a:xfrm>
              <a:prstGeom prst="ellipse">
                <a:avLst/>
              </a:prstGeom>
              <a:solidFill>
                <a:srgbClr val="CCFFFF"/>
              </a:solidFill>
              <a:ln w="9525">
                <a:solidFill>
                  <a:srgbClr val="00CCFF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1pPr>
                <a:lvl2pPr marL="742950" indent="-285750" eaLnBrk="0" hangingPunct="0">
                  <a:defRPr sz="2400"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2pPr>
                <a:lvl3pPr marL="1143000" indent="-228600" eaLnBrk="0" hangingPunct="0">
                  <a:defRPr sz="2400"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 eaLnBrk="0" hangingPunct="0">
                  <a:defRPr sz="2400"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4pPr>
                <a:lvl5pPr marL="2057400" indent="-228600" eaLnBrk="0" hangingPunct="0">
                  <a:defRPr sz="2400"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 sz="2000" b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  <p:sp>
            <p:nvSpPr>
              <p:cNvPr id="28693" name="Oval 12"/>
              <p:cNvSpPr>
                <a:spLocks noChangeArrowheads="1"/>
              </p:cNvSpPr>
              <p:nvPr/>
            </p:nvSpPr>
            <p:spPr bwMode="auto">
              <a:xfrm>
                <a:off x="1935" y="2141"/>
                <a:ext cx="693" cy="648"/>
              </a:xfrm>
              <a:prstGeom prst="ellipse">
                <a:avLst/>
              </a:prstGeom>
              <a:solidFill>
                <a:srgbClr val="CCFFFF"/>
              </a:solidFill>
              <a:ln w="9525">
                <a:solidFill>
                  <a:srgbClr val="00CCFF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1pPr>
                <a:lvl2pPr marL="742950" indent="-285750" eaLnBrk="0" hangingPunct="0">
                  <a:defRPr sz="2400"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2pPr>
                <a:lvl3pPr marL="1143000" indent="-228600" eaLnBrk="0" hangingPunct="0">
                  <a:defRPr sz="2400"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 eaLnBrk="0" hangingPunct="0">
                  <a:defRPr sz="2400"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4pPr>
                <a:lvl5pPr marL="2057400" indent="-228600" eaLnBrk="0" hangingPunct="0">
                  <a:defRPr sz="2400"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 sz="2000" b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  <p:sp>
            <p:nvSpPr>
              <p:cNvPr id="28694" name="Oval 13"/>
              <p:cNvSpPr>
                <a:spLocks noChangeArrowheads="1"/>
              </p:cNvSpPr>
              <p:nvPr/>
            </p:nvSpPr>
            <p:spPr bwMode="auto">
              <a:xfrm>
                <a:off x="1719" y="1838"/>
                <a:ext cx="693" cy="605"/>
              </a:xfrm>
              <a:prstGeom prst="ellipse">
                <a:avLst/>
              </a:prstGeom>
              <a:solidFill>
                <a:srgbClr val="CCFFFF"/>
              </a:solidFill>
              <a:ln w="9525">
                <a:solidFill>
                  <a:srgbClr val="00CCFF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1pPr>
                <a:lvl2pPr marL="742950" indent="-285750" eaLnBrk="0" hangingPunct="0">
                  <a:defRPr sz="2400"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2pPr>
                <a:lvl3pPr marL="1143000" indent="-228600" eaLnBrk="0" hangingPunct="0">
                  <a:defRPr sz="2400"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 eaLnBrk="0" hangingPunct="0">
                  <a:defRPr sz="2400"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4pPr>
                <a:lvl5pPr marL="2057400" indent="-228600" eaLnBrk="0" hangingPunct="0">
                  <a:defRPr sz="2400"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 sz="2000" b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  <p:sp>
            <p:nvSpPr>
              <p:cNvPr id="28695" name="Freeform 14"/>
              <p:cNvSpPr>
                <a:spLocks/>
              </p:cNvSpPr>
              <p:nvPr/>
            </p:nvSpPr>
            <p:spPr bwMode="auto">
              <a:xfrm>
                <a:off x="1893" y="1753"/>
                <a:ext cx="1470" cy="1037"/>
              </a:xfrm>
              <a:custGeom>
                <a:avLst/>
                <a:gdLst>
                  <a:gd name="T0" fmla="*/ 8 w 1632"/>
                  <a:gd name="T1" fmla="*/ 30 h 1152"/>
                  <a:gd name="T2" fmla="*/ 59 w 1632"/>
                  <a:gd name="T3" fmla="*/ 8 h 1152"/>
                  <a:gd name="T4" fmla="*/ 102 w 1632"/>
                  <a:gd name="T5" fmla="*/ 0 h 1152"/>
                  <a:gd name="T6" fmla="*/ 190 w 1632"/>
                  <a:gd name="T7" fmla="*/ 8 h 1152"/>
                  <a:gd name="T8" fmla="*/ 219 w 1632"/>
                  <a:gd name="T9" fmla="*/ 22 h 1152"/>
                  <a:gd name="T10" fmla="*/ 234 w 1632"/>
                  <a:gd name="T11" fmla="*/ 50 h 1152"/>
                  <a:gd name="T12" fmla="*/ 249 w 1632"/>
                  <a:gd name="T13" fmla="*/ 58 h 1152"/>
                  <a:gd name="T14" fmla="*/ 234 w 1632"/>
                  <a:gd name="T15" fmla="*/ 137 h 1152"/>
                  <a:gd name="T16" fmla="*/ 139 w 1632"/>
                  <a:gd name="T17" fmla="*/ 174 h 1152"/>
                  <a:gd name="T18" fmla="*/ 44 w 1632"/>
                  <a:gd name="T19" fmla="*/ 145 h 1152"/>
                  <a:gd name="T20" fmla="*/ 14 w 1632"/>
                  <a:gd name="T21" fmla="*/ 115 h 1152"/>
                  <a:gd name="T22" fmla="*/ 0 w 1632"/>
                  <a:gd name="T23" fmla="*/ 109 h 1152"/>
                  <a:gd name="T24" fmla="*/ 8 w 1632"/>
                  <a:gd name="T25" fmla="*/ 30 h 1152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632"/>
                  <a:gd name="T40" fmla="*/ 0 h 1152"/>
                  <a:gd name="T41" fmla="*/ 1632 w 1632"/>
                  <a:gd name="T42" fmla="*/ 1152 h 1152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632" h="1152">
                    <a:moveTo>
                      <a:pt x="48" y="192"/>
                    </a:moveTo>
                    <a:lnTo>
                      <a:pt x="384" y="48"/>
                    </a:lnTo>
                    <a:lnTo>
                      <a:pt x="672" y="0"/>
                    </a:lnTo>
                    <a:lnTo>
                      <a:pt x="1248" y="48"/>
                    </a:lnTo>
                    <a:lnTo>
                      <a:pt x="1440" y="144"/>
                    </a:lnTo>
                    <a:lnTo>
                      <a:pt x="1536" y="336"/>
                    </a:lnTo>
                    <a:lnTo>
                      <a:pt x="1632" y="384"/>
                    </a:lnTo>
                    <a:lnTo>
                      <a:pt x="1536" y="912"/>
                    </a:lnTo>
                    <a:lnTo>
                      <a:pt x="912" y="1152"/>
                    </a:lnTo>
                    <a:lnTo>
                      <a:pt x="288" y="960"/>
                    </a:lnTo>
                    <a:lnTo>
                      <a:pt x="96" y="768"/>
                    </a:lnTo>
                    <a:lnTo>
                      <a:pt x="0" y="720"/>
                    </a:lnTo>
                    <a:lnTo>
                      <a:pt x="48" y="192"/>
                    </a:lnTo>
                    <a:close/>
                  </a:path>
                </a:pathLst>
              </a:custGeom>
              <a:solidFill>
                <a:srgbClr val="CC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500"/>
              </a:p>
            </p:txBody>
          </p:sp>
        </p:grpSp>
        <p:sp>
          <p:nvSpPr>
            <p:cNvPr id="28678" name="Text Box 15"/>
            <p:cNvSpPr txBox="1">
              <a:spLocks noChangeArrowheads="1"/>
            </p:cNvSpPr>
            <p:nvPr/>
          </p:nvSpPr>
          <p:spPr bwMode="auto">
            <a:xfrm>
              <a:off x="2499" y="2199"/>
              <a:ext cx="722" cy="2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75407" tIns="37042" rIns="75407" bIns="37042"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2000" b="0">
                  <a:latin typeface="Helvetica" panose="020B0604020202020204" pitchFamily="34" charset="0"/>
                  <a:cs typeface="Helvetica" panose="020B0604020202020204" pitchFamily="34" charset="0"/>
                </a:rPr>
                <a:t>Internet</a:t>
              </a:r>
            </a:p>
          </p:txBody>
        </p:sp>
        <p:sp>
          <p:nvSpPr>
            <p:cNvPr id="28679" name="Text Box 16"/>
            <p:cNvSpPr txBox="1">
              <a:spLocks noChangeArrowheads="1"/>
            </p:cNvSpPr>
            <p:nvPr/>
          </p:nvSpPr>
          <p:spPr bwMode="auto">
            <a:xfrm>
              <a:off x="796" y="2319"/>
              <a:ext cx="851" cy="3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75407" tIns="37042" rIns="75407" bIns="37042"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1500" b="0">
                  <a:latin typeface="Helvetica" panose="020B0604020202020204" pitchFamily="34" charset="0"/>
                  <a:cs typeface="Helvetica" panose="020B0604020202020204" pitchFamily="34" charset="0"/>
                </a:rPr>
                <a:t>Encrypt with</a:t>
              </a:r>
            </a:p>
            <a:p>
              <a:pPr eaLnBrk="1" hangingPunct="1"/>
              <a:r>
                <a:rPr lang="en-US" altLang="en-US" sz="1500">
                  <a:solidFill>
                    <a:srgbClr val="FF0000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secret</a:t>
              </a:r>
              <a:r>
                <a:rPr lang="en-US" altLang="en-US" sz="1500" b="0">
                  <a:latin typeface="Helvetica" panose="020B0604020202020204" pitchFamily="34" charset="0"/>
                  <a:cs typeface="Helvetica" panose="020B0604020202020204" pitchFamily="34" charset="0"/>
                </a:rPr>
                <a:t> key</a:t>
              </a:r>
            </a:p>
          </p:txBody>
        </p:sp>
        <p:sp>
          <p:nvSpPr>
            <p:cNvPr id="28680" name="Oval 17"/>
            <p:cNvSpPr>
              <a:spLocks noChangeArrowheads="1"/>
            </p:cNvSpPr>
            <p:nvPr/>
          </p:nvSpPr>
          <p:spPr bwMode="auto">
            <a:xfrm>
              <a:off x="4032" y="2247"/>
              <a:ext cx="1008" cy="528"/>
            </a:xfrm>
            <a:prstGeom prst="ellipse">
              <a:avLst/>
            </a:prstGeom>
            <a:solidFill>
              <a:srgbClr val="FFFF99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75407" tIns="37042" rIns="75407" bIns="37042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en-US" altLang="en-US" sz="200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8681" name="Text Box 18"/>
            <p:cNvSpPr txBox="1">
              <a:spLocks noChangeArrowheads="1"/>
            </p:cNvSpPr>
            <p:nvPr/>
          </p:nvSpPr>
          <p:spPr bwMode="auto">
            <a:xfrm>
              <a:off x="4104" y="2319"/>
              <a:ext cx="859" cy="3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75407" tIns="37042" rIns="75407" bIns="37042"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1500" b="0">
                  <a:latin typeface="Helvetica" panose="020B0604020202020204" pitchFamily="34" charset="0"/>
                  <a:cs typeface="Helvetica" panose="020B0604020202020204" pitchFamily="34" charset="0"/>
                </a:rPr>
                <a:t>Decrypt with</a:t>
              </a:r>
            </a:p>
            <a:p>
              <a:pPr eaLnBrk="1" hangingPunct="1"/>
              <a:r>
                <a:rPr lang="en-US" altLang="en-US" sz="1500">
                  <a:solidFill>
                    <a:srgbClr val="FF0000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secret</a:t>
              </a:r>
              <a:r>
                <a:rPr lang="en-US" altLang="en-US" sz="1500" b="0">
                  <a:latin typeface="Helvetica" panose="020B0604020202020204" pitchFamily="34" charset="0"/>
                  <a:cs typeface="Helvetica" panose="020B0604020202020204" pitchFamily="34" charset="0"/>
                </a:rPr>
                <a:t> key</a:t>
              </a:r>
            </a:p>
          </p:txBody>
        </p:sp>
        <p:sp>
          <p:nvSpPr>
            <p:cNvPr id="28682" name="Text Box 19"/>
            <p:cNvSpPr txBox="1">
              <a:spLocks noChangeArrowheads="1"/>
            </p:cNvSpPr>
            <p:nvPr/>
          </p:nvSpPr>
          <p:spPr bwMode="auto">
            <a:xfrm>
              <a:off x="885" y="1586"/>
              <a:ext cx="1127" cy="2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75407" tIns="37042" rIns="75407" bIns="37042"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2000" b="0">
                  <a:latin typeface="Helvetica" panose="020B0604020202020204" pitchFamily="34" charset="0"/>
                  <a:cs typeface="Helvetica" panose="020B0604020202020204" pitchFamily="34" charset="0"/>
                </a:rPr>
                <a:t>Plaintext (m)</a:t>
              </a:r>
              <a:endParaRPr lang="en-US" altLang="en-US" sz="1500" b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8683" name="Text Box 20"/>
            <p:cNvSpPr txBox="1">
              <a:spLocks noChangeArrowheads="1"/>
            </p:cNvSpPr>
            <p:nvPr/>
          </p:nvSpPr>
          <p:spPr bwMode="auto">
            <a:xfrm>
              <a:off x="4230" y="1584"/>
              <a:ext cx="446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75407" tIns="37042" rIns="75407" bIns="37042"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1500" b="0">
                  <a:latin typeface="Helvetica" panose="020B0604020202020204" pitchFamily="34" charset="0"/>
                  <a:cs typeface="Helvetica" panose="020B0604020202020204" pitchFamily="34" charset="0"/>
                </a:rPr>
                <a:t>      m</a:t>
              </a:r>
            </a:p>
          </p:txBody>
        </p:sp>
        <p:sp>
          <p:nvSpPr>
            <p:cNvPr id="28684" name="Line 21"/>
            <p:cNvSpPr>
              <a:spLocks noChangeShapeType="1"/>
            </p:cNvSpPr>
            <p:nvPr/>
          </p:nvSpPr>
          <p:spPr bwMode="auto">
            <a:xfrm>
              <a:off x="1200" y="1815"/>
              <a:ext cx="0" cy="43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lIns="75407" tIns="37042" rIns="75407" bIns="37042"/>
            <a:lstStyle/>
            <a:p>
              <a:endParaRPr lang="en-US" sz="1500"/>
            </a:p>
          </p:txBody>
        </p:sp>
        <p:sp>
          <p:nvSpPr>
            <p:cNvPr id="28685" name="Freeform 22"/>
            <p:cNvSpPr>
              <a:spLocks/>
            </p:cNvSpPr>
            <p:nvPr/>
          </p:nvSpPr>
          <p:spPr bwMode="auto">
            <a:xfrm>
              <a:off x="1200" y="2775"/>
              <a:ext cx="3360" cy="144"/>
            </a:xfrm>
            <a:custGeom>
              <a:avLst/>
              <a:gdLst>
                <a:gd name="T0" fmla="*/ 0 w 3360"/>
                <a:gd name="T1" fmla="*/ 0 h 144"/>
                <a:gd name="T2" fmla="*/ 0 w 3360"/>
                <a:gd name="T3" fmla="*/ 144 h 144"/>
                <a:gd name="T4" fmla="*/ 3360 w 3360"/>
                <a:gd name="T5" fmla="*/ 144 h 144"/>
                <a:gd name="T6" fmla="*/ 3360 w 3360"/>
                <a:gd name="T7" fmla="*/ 0 h 14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360"/>
                <a:gd name="T13" fmla="*/ 0 h 144"/>
                <a:gd name="T14" fmla="*/ 3360 w 3360"/>
                <a:gd name="T15" fmla="*/ 144 h 14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360" h="144">
                  <a:moveTo>
                    <a:pt x="0" y="0"/>
                  </a:moveTo>
                  <a:lnTo>
                    <a:pt x="0" y="144"/>
                  </a:lnTo>
                  <a:lnTo>
                    <a:pt x="3360" y="144"/>
                  </a:lnTo>
                  <a:lnTo>
                    <a:pt x="3360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75407" tIns="37042" rIns="75407" bIns="37042"/>
            <a:lstStyle/>
            <a:p>
              <a:endParaRPr lang="en-US" sz="1500"/>
            </a:p>
          </p:txBody>
        </p:sp>
        <p:sp>
          <p:nvSpPr>
            <p:cNvPr id="28686" name="Line 23"/>
            <p:cNvSpPr>
              <a:spLocks noChangeShapeType="1"/>
            </p:cNvSpPr>
            <p:nvPr/>
          </p:nvSpPr>
          <p:spPr bwMode="auto">
            <a:xfrm flipV="1">
              <a:off x="4560" y="1767"/>
              <a:ext cx="0" cy="48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lIns="75407" tIns="37042" rIns="75407" bIns="37042"/>
            <a:lstStyle/>
            <a:p>
              <a:endParaRPr lang="en-US" sz="1500"/>
            </a:p>
          </p:txBody>
        </p:sp>
        <p:sp>
          <p:nvSpPr>
            <p:cNvPr id="28687" name="Text Box 24"/>
            <p:cNvSpPr txBox="1">
              <a:spLocks noChangeArrowheads="1"/>
            </p:cNvSpPr>
            <p:nvPr/>
          </p:nvSpPr>
          <p:spPr bwMode="auto">
            <a:xfrm>
              <a:off x="2439" y="2703"/>
              <a:ext cx="730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75407" tIns="37042" rIns="75407" bIns="37042"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1500" b="0">
                  <a:latin typeface="Helvetica" panose="020B0604020202020204" pitchFamily="34" charset="0"/>
                  <a:cs typeface="Helvetica" panose="020B0604020202020204" pitchFamily="34" charset="0"/>
                </a:rPr>
                <a:t>Ciphertext</a:t>
              </a:r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902FC36-41BC-5244-BE93-B25D4A9F65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751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Symmetric Keys</a:t>
            </a:r>
          </a:p>
        </p:txBody>
      </p:sp>
      <p:sp>
        <p:nvSpPr>
          <p:cNvPr id="9349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7207" y="1246908"/>
            <a:ext cx="5798293" cy="4277591"/>
          </a:xfrm>
        </p:spPr>
        <p:txBody>
          <a:bodyPr>
            <a:normAutofit/>
          </a:bodyPr>
          <a:lstStyle/>
          <a:p>
            <a:r>
              <a:rPr lang="en-US" altLang="en-US" sz="2333" dirty="0"/>
              <a:t>Can just XOR plaintext with the key</a:t>
            </a:r>
          </a:p>
          <a:p>
            <a:pPr lvl="1"/>
            <a:r>
              <a:rPr lang="en-US" altLang="en-US" sz="2000" dirty="0"/>
              <a:t>Easy to implement, but easy to break using frequency analysis</a:t>
            </a:r>
          </a:p>
          <a:p>
            <a:pPr lvl="1"/>
            <a:r>
              <a:rPr lang="en-US" altLang="en-US" sz="2000" dirty="0"/>
              <a:t>Unbreakable alternative: XOR with one-time pad</a:t>
            </a:r>
          </a:p>
          <a:p>
            <a:pPr lvl="2"/>
            <a:r>
              <a:rPr lang="en-US" altLang="en-US" sz="2000" dirty="0"/>
              <a:t>Use a different key for each message</a:t>
            </a:r>
          </a:p>
        </p:txBody>
      </p:sp>
      <p:pic>
        <p:nvPicPr>
          <p:cNvPr id="30723" name="Picture 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3500" y="797720"/>
            <a:ext cx="3206750" cy="45839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B11ED1B-7CD4-504D-BBA3-84AE4229E7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27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49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49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49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49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4915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UV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57200"/>
      </a:accent2>
      <a:accent3>
        <a:srgbClr val="A5A5A5"/>
      </a:accent3>
      <a:accent4>
        <a:srgbClr val="FFC000"/>
      </a:accent4>
      <a:accent5>
        <a:srgbClr val="DF1E43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28575">
          <a:solidFill>
            <a:schemeClr val="accent1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8575" cap="sq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dirty="0" smtClean="0">
            <a:latin typeface="Helvetica" panose="020B0604020202020204" pitchFamily="34" charset="0"/>
            <a:cs typeface="Helvetica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32770</TotalTime>
  <Words>6036</Words>
  <Application>Microsoft Macintosh PowerPoint</Application>
  <PresentationFormat>On-screen Show (16:10)</PresentationFormat>
  <Paragraphs>1113</Paragraphs>
  <Slides>71</Slides>
  <Notes>40</Notes>
  <HiddenSlides>16</HiddenSlides>
  <MMClips>0</MMClips>
  <ScaleCrop>false</ScaleCrop>
  <HeadingPairs>
    <vt:vector size="8" baseType="variant">
      <vt:variant>
        <vt:lpstr>Fonts Used</vt:lpstr>
      </vt:variant>
      <vt:variant>
        <vt:i4>21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71</vt:i4>
      </vt:variant>
    </vt:vector>
  </HeadingPairs>
  <TitlesOfParts>
    <vt:vector size="95" baseType="lpstr">
      <vt:lpstr>굴림</vt:lpstr>
      <vt:lpstr>MS PGothic</vt:lpstr>
      <vt:lpstr>MS PGothic</vt:lpstr>
      <vt:lpstr>游ゴシック</vt:lpstr>
      <vt:lpstr>Arial</vt:lpstr>
      <vt:lpstr>Calibri</vt:lpstr>
      <vt:lpstr>Calibri Light</vt:lpstr>
      <vt:lpstr>Comic Sans MS</vt:lpstr>
      <vt:lpstr>Consolas</vt:lpstr>
      <vt:lpstr>Courier</vt:lpstr>
      <vt:lpstr>Courier New</vt:lpstr>
      <vt:lpstr>Gill Sans</vt:lpstr>
      <vt:lpstr>Gill Sans Light</vt:lpstr>
      <vt:lpstr>Helvetica</vt:lpstr>
      <vt:lpstr>Symbol</vt:lpstr>
      <vt:lpstr>Tahoma</vt:lpstr>
      <vt:lpstr>Times</vt:lpstr>
      <vt:lpstr>Times New Roman</vt:lpstr>
      <vt:lpstr>Trebuchet MS</vt:lpstr>
      <vt:lpstr>Wingdings</vt:lpstr>
      <vt:lpstr>Wingdings 3</vt:lpstr>
      <vt:lpstr>Office Theme</vt:lpstr>
      <vt:lpstr>Visio</vt:lpstr>
      <vt:lpstr>Chart</vt:lpstr>
      <vt:lpstr>CS6456: Graduate Operating Systems</vt:lpstr>
      <vt:lpstr>Protection vs. Security</vt:lpstr>
      <vt:lpstr>Security Requirements</vt:lpstr>
      <vt:lpstr>Why are Data Breaches so Frequent?</vt:lpstr>
      <vt:lpstr>Authentication: Passwords</vt:lpstr>
      <vt:lpstr>Passwords: Secrecy</vt:lpstr>
      <vt:lpstr>Securing Communication: Cryptography </vt:lpstr>
      <vt:lpstr>Using Symmetric Keys </vt:lpstr>
      <vt:lpstr>Symmetric Keys</vt:lpstr>
      <vt:lpstr>Block Ciphers with Symmetric Keys</vt:lpstr>
      <vt:lpstr>Symmetric Key Ciphers - DES &amp; AES</vt:lpstr>
      <vt:lpstr>Authentication in Distributed Systems</vt:lpstr>
      <vt:lpstr>Authentication via Secret Key</vt:lpstr>
      <vt:lpstr>Secure Hash Function</vt:lpstr>
      <vt:lpstr>Integrity: Cryptographic Hashes</vt:lpstr>
      <vt:lpstr>Using Hashing for Integrity</vt:lpstr>
      <vt:lpstr>Standard Cryptographic Hash Functions</vt:lpstr>
      <vt:lpstr>Key Distribution</vt:lpstr>
      <vt:lpstr>Third Party: Authentication Server (Kerberos)</vt:lpstr>
      <vt:lpstr>Authentication Server Continued [Kerberos]</vt:lpstr>
      <vt:lpstr>Asymmetric Encryption (Public Key)</vt:lpstr>
      <vt:lpstr>Public Key / Asymmetric Encryption</vt:lpstr>
      <vt:lpstr>Public Key Encryption Details</vt:lpstr>
      <vt:lpstr>Public Key Cryptography</vt:lpstr>
      <vt:lpstr>Properties of RSA</vt:lpstr>
      <vt:lpstr>Simple Public Key Authentication</vt:lpstr>
      <vt:lpstr>Non-Repudiation: RSA Crypto &amp; Signatures</vt:lpstr>
      <vt:lpstr>Digital Certificates</vt:lpstr>
      <vt:lpstr>Summary of Our Crypto Toolkit</vt:lpstr>
      <vt:lpstr>Putting It All Together - HTTPS</vt:lpstr>
      <vt:lpstr>HTTPS Connection (SSL/TLS) (cont’d)</vt:lpstr>
      <vt:lpstr>Inside the Server’s Certificate</vt:lpstr>
      <vt:lpstr>Validating Amazon’s Identity</vt:lpstr>
      <vt:lpstr>Certificate Validation</vt:lpstr>
      <vt:lpstr>HTTPS Connection (SSL/TLS) cont’d</vt:lpstr>
      <vt:lpstr>Services delegate authentication to other services</vt:lpstr>
      <vt:lpstr>OAUTH2 – in concept</vt:lpstr>
      <vt:lpstr>PowerPoint Presentation</vt:lpstr>
      <vt:lpstr>Hardware Security</vt:lpstr>
      <vt:lpstr>Trusted Platform Module (TPM)</vt:lpstr>
      <vt:lpstr>Goals</vt:lpstr>
      <vt:lpstr>TPM Components</vt:lpstr>
      <vt:lpstr>Limitations</vt:lpstr>
      <vt:lpstr>Real-World Applications</vt:lpstr>
      <vt:lpstr>BitLocker™ Drive Encryption</vt:lpstr>
      <vt:lpstr>BitLocker™ Drive Encryption Architecture Static Root of Trust Measurement of boot components</vt:lpstr>
      <vt:lpstr>Disk Layout And Key Storage</vt:lpstr>
      <vt:lpstr>Spectrum of Protection</vt:lpstr>
      <vt:lpstr>Intel SGX:  Goals</vt:lpstr>
      <vt:lpstr>Applications</vt:lpstr>
      <vt:lpstr>PowerPoint Presentation</vt:lpstr>
      <vt:lpstr>PowerPoint Presentation</vt:lpstr>
      <vt:lpstr>PowerPoint Presentation</vt:lpstr>
      <vt:lpstr>How does it work?</vt:lpstr>
      <vt:lpstr>Creating an enclave: new instructions</vt:lpstr>
      <vt:lpstr>Provisioning enclave with secrets: attestation</vt:lpstr>
      <vt:lpstr>SGX Summary</vt:lpstr>
      <vt:lpstr>An example application</vt:lpstr>
      <vt:lpstr>An example application</vt:lpstr>
      <vt:lpstr>An example application</vt:lpstr>
      <vt:lpstr>SGX insecurity: side channels</vt:lpstr>
      <vt:lpstr>SGX insecurity:  (2) extract quoting key</vt:lpstr>
      <vt:lpstr>The Spectre attack</vt:lpstr>
      <vt:lpstr>Memory caches    (4-way associative)</vt:lpstr>
      <vt:lpstr>Speculative execution</vt:lpstr>
      <vt:lpstr>PowerPoint Presentation</vt:lpstr>
      <vt:lpstr>Conditional branch (Variant 1) attack</vt:lpstr>
      <vt:lpstr>Conditional branch (Variant 1) attack</vt:lpstr>
      <vt:lpstr>Conditional branch (Variant 1) attack</vt:lpstr>
      <vt:lpstr>Conditional branch (Variant 1) attack</vt:lpstr>
      <vt:lpstr>Conditional branch (Variant 1) attack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Kai-Wei Chang</dc:creator>
  <cp:lastModifiedBy>Brad Campbell</cp:lastModifiedBy>
  <cp:revision>428</cp:revision>
  <dcterms:created xsi:type="dcterms:W3CDTF">2015-09-15T19:03:29Z</dcterms:created>
  <dcterms:modified xsi:type="dcterms:W3CDTF">2020-02-17T15:50:38Z</dcterms:modified>
</cp:coreProperties>
</file>